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DEF9A4-FFAF-48A0-8043-FF195928B9DD}">
          <p14:sldIdLst>
            <p14:sldId id="256"/>
            <p14:sldId id="258"/>
          </p14:sldIdLst>
        </p14:section>
        <p14:section name="Untitled Section" id="{A8ECB86C-15AF-47F9-A132-37AC32A1F081}">
          <p14:sldIdLst>
            <p14:sldId id="259"/>
            <p14:sldId id="260"/>
            <p14:sldId id="261"/>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p:scale>
          <a:sx n="61" d="100"/>
          <a:sy n="61" d="100"/>
        </p:scale>
        <p:origin x="-936" y="-3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FF2EBF2-416C-45E7-B829-7332A828EC76}"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DA00797-33E3-4D0E-9A69-8EFD4D656E68}" type="slidenum">
              <a:rPr lang="en-US" smtClean="0"/>
              <a:t>‹#›</a:t>
            </a:fld>
            <a:endParaRPr lang="en-US"/>
          </a:p>
        </p:txBody>
      </p:sp>
    </p:spTree>
    <p:extLst>
      <p:ext uri="{BB962C8B-B14F-4D97-AF65-F5344CB8AC3E}">
        <p14:creationId xmlns:p14="http://schemas.microsoft.com/office/powerpoint/2010/main" val="1740733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F2EBF2-416C-45E7-B829-7332A828EC76}"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DA00797-33E3-4D0E-9A69-8EFD4D656E68}" type="slidenum">
              <a:rPr lang="en-US" smtClean="0"/>
              <a:t>‹#›</a:t>
            </a:fld>
            <a:endParaRPr lang="en-US"/>
          </a:p>
        </p:txBody>
      </p:sp>
    </p:spTree>
    <p:extLst>
      <p:ext uri="{BB962C8B-B14F-4D97-AF65-F5344CB8AC3E}">
        <p14:creationId xmlns:p14="http://schemas.microsoft.com/office/powerpoint/2010/main" val="2677221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F2EBF2-416C-45E7-B829-7332A828EC76}"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DA00797-33E3-4D0E-9A69-8EFD4D656E68}"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17235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FF2EBF2-416C-45E7-B829-7332A828EC76}"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DA00797-33E3-4D0E-9A69-8EFD4D656E68}" type="slidenum">
              <a:rPr lang="en-US" smtClean="0"/>
              <a:t>‹#›</a:t>
            </a:fld>
            <a:endParaRPr lang="en-US"/>
          </a:p>
        </p:txBody>
      </p:sp>
    </p:spTree>
    <p:extLst>
      <p:ext uri="{BB962C8B-B14F-4D97-AF65-F5344CB8AC3E}">
        <p14:creationId xmlns:p14="http://schemas.microsoft.com/office/powerpoint/2010/main" val="127497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FF2EBF2-416C-45E7-B829-7332A828EC76}"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DA00797-33E3-4D0E-9A69-8EFD4D656E68}"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52161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FF2EBF2-416C-45E7-B829-7332A828EC76}"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DA00797-33E3-4D0E-9A69-8EFD4D656E68}" type="slidenum">
              <a:rPr lang="en-US" smtClean="0"/>
              <a:t>‹#›</a:t>
            </a:fld>
            <a:endParaRPr lang="en-US"/>
          </a:p>
        </p:txBody>
      </p:sp>
    </p:spTree>
    <p:extLst>
      <p:ext uri="{BB962C8B-B14F-4D97-AF65-F5344CB8AC3E}">
        <p14:creationId xmlns:p14="http://schemas.microsoft.com/office/powerpoint/2010/main" val="1404161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F2EBF2-416C-45E7-B829-7332A828EC76}"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DA00797-33E3-4D0E-9A69-8EFD4D656E68}" type="slidenum">
              <a:rPr lang="en-US" smtClean="0"/>
              <a:t>‹#›</a:t>
            </a:fld>
            <a:endParaRPr lang="en-US"/>
          </a:p>
        </p:txBody>
      </p:sp>
    </p:spTree>
    <p:extLst>
      <p:ext uri="{BB962C8B-B14F-4D97-AF65-F5344CB8AC3E}">
        <p14:creationId xmlns:p14="http://schemas.microsoft.com/office/powerpoint/2010/main" val="2258457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F2EBF2-416C-45E7-B829-7332A828EC76}"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DA00797-33E3-4D0E-9A69-8EFD4D656E68}" type="slidenum">
              <a:rPr lang="en-US" smtClean="0"/>
              <a:t>‹#›</a:t>
            </a:fld>
            <a:endParaRPr lang="en-US"/>
          </a:p>
        </p:txBody>
      </p:sp>
    </p:spTree>
    <p:extLst>
      <p:ext uri="{BB962C8B-B14F-4D97-AF65-F5344CB8AC3E}">
        <p14:creationId xmlns:p14="http://schemas.microsoft.com/office/powerpoint/2010/main" val="1922513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F2EBF2-416C-45E7-B829-7332A828EC76}"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DA00797-33E3-4D0E-9A69-8EFD4D656E68}" type="slidenum">
              <a:rPr lang="en-US" smtClean="0"/>
              <a:t>‹#›</a:t>
            </a:fld>
            <a:endParaRPr lang="en-US"/>
          </a:p>
        </p:txBody>
      </p:sp>
    </p:spTree>
    <p:extLst>
      <p:ext uri="{BB962C8B-B14F-4D97-AF65-F5344CB8AC3E}">
        <p14:creationId xmlns:p14="http://schemas.microsoft.com/office/powerpoint/2010/main" val="1217857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F2EBF2-416C-45E7-B829-7332A828EC76}"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DA00797-33E3-4D0E-9A69-8EFD4D656E68}" type="slidenum">
              <a:rPr lang="en-US" smtClean="0"/>
              <a:t>‹#›</a:t>
            </a:fld>
            <a:endParaRPr lang="en-US"/>
          </a:p>
        </p:txBody>
      </p:sp>
    </p:spTree>
    <p:extLst>
      <p:ext uri="{BB962C8B-B14F-4D97-AF65-F5344CB8AC3E}">
        <p14:creationId xmlns:p14="http://schemas.microsoft.com/office/powerpoint/2010/main" val="4054588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F2EBF2-416C-45E7-B829-7332A828EC76}"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DA00797-33E3-4D0E-9A69-8EFD4D656E68}" type="slidenum">
              <a:rPr lang="en-US" smtClean="0"/>
              <a:t>‹#›</a:t>
            </a:fld>
            <a:endParaRPr lang="en-US"/>
          </a:p>
        </p:txBody>
      </p:sp>
    </p:spTree>
    <p:extLst>
      <p:ext uri="{BB962C8B-B14F-4D97-AF65-F5344CB8AC3E}">
        <p14:creationId xmlns:p14="http://schemas.microsoft.com/office/powerpoint/2010/main" val="1739373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F2EBF2-416C-45E7-B829-7332A828EC76}" type="datetimeFigureOut">
              <a:rPr lang="en-US" smtClean="0"/>
              <a:t>3/6/2020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DA00797-33E3-4D0E-9A69-8EFD4D656E68}" type="slidenum">
              <a:rPr lang="en-US" smtClean="0"/>
              <a:t>‹#›</a:t>
            </a:fld>
            <a:endParaRPr lang="en-US"/>
          </a:p>
        </p:txBody>
      </p:sp>
    </p:spTree>
    <p:extLst>
      <p:ext uri="{BB962C8B-B14F-4D97-AF65-F5344CB8AC3E}">
        <p14:creationId xmlns:p14="http://schemas.microsoft.com/office/powerpoint/2010/main" val="926046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F2EBF2-416C-45E7-B829-7332A828EC76}" type="datetimeFigureOut">
              <a:rPr lang="en-US" smtClean="0"/>
              <a:t>3/6/2020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DA00797-33E3-4D0E-9A69-8EFD4D656E68}" type="slidenum">
              <a:rPr lang="en-US" smtClean="0"/>
              <a:t>‹#›</a:t>
            </a:fld>
            <a:endParaRPr lang="en-US"/>
          </a:p>
        </p:txBody>
      </p:sp>
    </p:spTree>
    <p:extLst>
      <p:ext uri="{BB962C8B-B14F-4D97-AF65-F5344CB8AC3E}">
        <p14:creationId xmlns:p14="http://schemas.microsoft.com/office/powerpoint/2010/main" val="3773962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2EBF2-416C-45E7-B829-7332A828EC76}" type="datetimeFigureOut">
              <a:rPr lang="en-US" smtClean="0"/>
              <a:t>3/6/2020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DA00797-33E3-4D0E-9A69-8EFD4D656E68}" type="slidenum">
              <a:rPr lang="en-US" smtClean="0"/>
              <a:t>‹#›</a:t>
            </a:fld>
            <a:endParaRPr lang="en-US"/>
          </a:p>
        </p:txBody>
      </p:sp>
    </p:spTree>
    <p:extLst>
      <p:ext uri="{BB962C8B-B14F-4D97-AF65-F5344CB8AC3E}">
        <p14:creationId xmlns:p14="http://schemas.microsoft.com/office/powerpoint/2010/main" val="1487371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F2EBF2-416C-45E7-B829-7332A828EC76}"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DA00797-33E3-4D0E-9A69-8EFD4D656E68}" type="slidenum">
              <a:rPr lang="en-US" smtClean="0"/>
              <a:t>‹#›</a:t>
            </a:fld>
            <a:endParaRPr lang="en-US"/>
          </a:p>
        </p:txBody>
      </p:sp>
    </p:spTree>
    <p:extLst>
      <p:ext uri="{BB962C8B-B14F-4D97-AF65-F5344CB8AC3E}">
        <p14:creationId xmlns:p14="http://schemas.microsoft.com/office/powerpoint/2010/main" val="390696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F2EBF2-416C-45E7-B829-7332A828EC76}"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DA00797-33E3-4D0E-9A69-8EFD4D656E68}" type="slidenum">
              <a:rPr lang="en-US" smtClean="0"/>
              <a:t>‹#›</a:t>
            </a:fld>
            <a:endParaRPr lang="en-US"/>
          </a:p>
        </p:txBody>
      </p:sp>
    </p:spTree>
    <p:extLst>
      <p:ext uri="{BB962C8B-B14F-4D97-AF65-F5344CB8AC3E}">
        <p14:creationId xmlns:p14="http://schemas.microsoft.com/office/powerpoint/2010/main" val="2250015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FF2EBF2-416C-45E7-B829-7332A828EC76}" type="datetimeFigureOut">
              <a:rPr lang="en-US" smtClean="0"/>
              <a:t>3/6/2020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DA00797-33E3-4D0E-9A69-8EFD4D656E68}" type="slidenum">
              <a:rPr lang="en-US" smtClean="0"/>
              <a:t>‹#›</a:t>
            </a:fld>
            <a:endParaRPr lang="en-US"/>
          </a:p>
        </p:txBody>
      </p:sp>
    </p:spTree>
    <p:extLst>
      <p:ext uri="{BB962C8B-B14F-4D97-AF65-F5344CB8AC3E}">
        <p14:creationId xmlns:p14="http://schemas.microsoft.com/office/powerpoint/2010/main" val="3387298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086" y="775953"/>
            <a:ext cx="8915399" cy="2262781"/>
          </a:xfrm>
        </p:spPr>
        <p:txBody>
          <a:bodyPr>
            <a:prstTxWarp prst="textArchUp">
              <a:avLst/>
            </a:prstTxWarp>
            <a:normAutofit/>
          </a:bodyPr>
          <a:lstStyle/>
          <a:p>
            <a:r>
              <a:rPr lang="en-US" sz="6600" b="1" dirty="0" smtClean="0">
                <a:ln w="13462">
                  <a:solidFill>
                    <a:schemeClr val="bg1"/>
                  </a:solidFill>
                  <a:prstDash val="solid"/>
                </a:ln>
                <a:effectLst>
                  <a:outerShdw dist="38100" dir="2700000" algn="bl" rotWithShape="0">
                    <a:schemeClr val="accent5"/>
                  </a:outerShdw>
                </a:effectLst>
              </a:rPr>
              <a:t>    </a:t>
            </a:r>
            <a:r>
              <a:rPr lang="en-US" sz="6600" b="1" dirty="0" err="1" smtClean="0">
                <a:ln w="13462">
                  <a:solidFill>
                    <a:schemeClr val="bg1"/>
                  </a:solidFill>
                  <a:prstDash val="solid"/>
                </a:ln>
                <a:effectLst>
                  <a:outerShdw dist="38100" dir="2700000" algn="bl" rotWithShape="0">
                    <a:schemeClr val="accent5"/>
                  </a:outerShdw>
                </a:effectLst>
              </a:rPr>
              <a:t>Công</a:t>
            </a:r>
            <a:r>
              <a:rPr lang="en-US" sz="6600" b="1" dirty="0" smtClean="0">
                <a:ln w="13462">
                  <a:solidFill>
                    <a:schemeClr val="bg1"/>
                  </a:solidFill>
                  <a:prstDash val="solid"/>
                </a:ln>
                <a:effectLst>
                  <a:outerShdw dist="38100" dir="2700000" algn="bl" rotWithShape="0">
                    <a:schemeClr val="accent5"/>
                  </a:outerShdw>
                </a:effectLst>
              </a:rPr>
              <a:t> </a:t>
            </a:r>
            <a:r>
              <a:rPr lang="en-US" sz="6600" b="1" dirty="0" err="1" smtClean="0">
                <a:ln w="13462">
                  <a:solidFill>
                    <a:schemeClr val="bg1"/>
                  </a:solidFill>
                  <a:prstDash val="solid"/>
                </a:ln>
                <a:effectLst>
                  <a:outerShdw dist="38100" dir="2700000" algn="bl" rotWithShape="0">
                    <a:schemeClr val="accent5"/>
                  </a:outerShdw>
                </a:effectLst>
              </a:rPr>
              <a:t>nghệ</a:t>
            </a:r>
            <a:r>
              <a:rPr lang="en-US" sz="6600" b="1" dirty="0" smtClean="0">
                <a:ln w="13462">
                  <a:solidFill>
                    <a:schemeClr val="bg1"/>
                  </a:solidFill>
                  <a:prstDash val="solid"/>
                </a:ln>
                <a:effectLst>
                  <a:outerShdw dist="38100" dir="2700000" algn="bl" rotWithShape="0">
                    <a:schemeClr val="accent5"/>
                  </a:outerShdw>
                </a:effectLst>
              </a:rPr>
              <a:t> </a:t>
            </a:r>
            <a:r>
              <a:rPr lang="en-US" sz="6600" b="1" dirty="0" err="1" smtClean="0">
                <a:ln w="13462">
                  <a:solidFill>
                    <a:schemeClr val="bg1"/>
                  </a:solidFill>
                  <a:prstDash val="solid"/>
                </a:ln>
                <a:effectLst>
                  <a:outerShdw dist="38100" dir="2700000" algn="bl" rotWithShape="0">
                    <a:schemeClr val="accent5"/>
                  </a:outerShdw>
                </a:effectLst>
              </a:rPr>
              <a:t>lớp</a:t>
            </a:r>
            <a:r>
              <a:rPr lang="en-US" sz="6600" b="1" dirty="0" smtClean="0">
                <a:ln w="13462">
                  <a:solidFill>
                    <a:schemeClr val="bg1"/>
                  </a:solidFill>
                  <a:prstDash val="solid"/>
                </a:ln>
                <a:effectLst>
                  <a:outerShdw dist="38100" dir="2700000" algn="bl" rotWithShape="0">
                    <a:schemeClr val="accent5"/>
                  </a:outerShdw>
                </a:effectLst>
              </a:rPr>
              <a:t> 9d</a:t>
            </a:r>
            <a:endParaRPr lang="en-US" sz="6600" b="1" dirty="0">
              <a:ln w="13462">
                <a:solidFill>
                  <a:schemeClr val="bg1"/>
                </a:solidFill>
                <a:prstDash val="solid"/>
              </a:ln>
              <a:effectLst>
                <a:outerShdw dist="38100" dir="2700000" algn="bl" rotWithShape="0">
                  <a:schemeClr val="accent5"/>
                </a:outerShdw>
              </a:effectLst>
            </a:endParaRPr>
          </a:p>
        </p:txBody>
      </p:sp>
      <p:sp>
        <p:nvSpPr>
          <p:cNvPr id="3" name="Subtitle 2"/>
          <p:cNvSpPr>
            <a:spLocks noGrp="1"/>
          </p:cNvSpPr>
          <p:nvPr>
            <p:ph type="subTitle" idx="1"/>
          </p:nvPr>
        </p:nvSpPr>
        <p:spPr>
          <a:xfrm>
            <a:off x="1661375" y="2266681"/>
            <a:ext cx="9006109" cy="4095481"/>
          </a:xfrm>
        </p:spPr>
        <p:txBody>
          <a:bodyPr>
            <a:noAutofit/>
          </a:bodyPr>
          <a:lstStyle/>
          <a:p>
            <a:r>
              <a:rPr lang="en-US" sz="4000" dirty="0" smtClean="0"/>
              <a:t>                         </a:t>
            </a:r>
            <a:r>
              <a:rPr lang="en-US" sz="4000" b="1" dirty="0" err="1" smtClean="0">
                <a:ln w="6600">
                  <a:solidFill>
                    <a:srgbClr val="7030A0"/>
                  </a:solidFill>
                  <a:prstDash val="solid"/>
                </a:ln>
                <a:solidFill>
                  <a:srgbClr val="FFFFFF"/>
                </a:solidFill>
                <a:effectLst>
                  <a:outerShdw dist="38100" dir="2700000" algn="tl" rotWithShape="0">
                    <a:schemeClr val="accent2"/>
                  </a:outerShdw>
                </a:effectLst>
              </a:rPr>
              <a:t>Tổ</a:t>
            </a:r>
            <a:r>
              <a:rPr lang="en-US" sz="4000" b="1" dirty="0" smtClean="0">
                <a:ln w="6600">
                  <a:solidFill>
                    <a:srgbClr val="7030A0"/>
                  </a:solidFill>
                  <a:prstDash val="solid"/>
                </a:ln>
                <a:solidFill>
                  <a:srgbClr val="FFFFFF"/>
                </a:solidFill>
                <a:effectLst>
                  <a:outerShdw dist="38100" dir="2700000" algn="tl" rotWithShape="0">
                    <a:schemeClr val="accent2"/>
                  </a:outerShdw>
                </a:effectLst>
              </a:rPr>
              <a:t> :3</a:t>
            </a:r>
            <a:endParaRPr lang="en-US" sz="4000" dirty="0">
              <a:ln w="6600">
                <a:solidFill>
                  <a:srgbClr val="7030A0"/>
                </a:solidFill>
                <a:prstDash val="solid"/>
              </a:ln>
            </a:endParaRPr>
          </a:p>
          <a:p>
            <a:r>
              <a:rPr lang="en-US" sz="4000" b="1" dirty="0" smtClean="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en-US" sz="4000" b="1" dirty="0" err="1" smtClean="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Bài</a:t>
            </a:r>
            <a:r>
              <a:rPr lang="en-US" sz="4000" b="1" dirty="0" smtClean="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12:  </a:t>
            </a:r>
            <a:r>
              <a:rPr lang="en-US" sz="4000" b="1" dirty="0" err="1" smtClean="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thực</a:t>
            </a:r>
            <a:r>
              <a:rPr lang="en-US" sz="4000" b="1" dirty="0" smtClean="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en-US" sz="4000" b="1" dirty="0" err="1" smtClean="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hành</a:t>
            </a:r>
            <a:r>
              <a:rPr lang="en-US" sz="4000" b="1" dirty="0" smtClean="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en-US" sz="4000" b="1" dirty="0" err="1" smtClean="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nhậnbiết</a:t>
            </a:r>
            <a:r>
              <a:rPr lang="en-US" sz="4000" b="1" dirty="0" smtClean="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1 </a:t>
            </a:r>
            <a:r>
              <a:rPr lang="en-US" sz="4000" b="1" dirty="0" err="1" smtClean="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số</a:t>
            </a:r>
            <a:r>
              <a:rPr lang="en-US" sz="4000" b="1" dirty="0" smtClean="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p>
          <a:p>
            <a:r>
              <a:rPr lang="en-US" sz="40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en-US" sz="4000" b="1" dirty="0" smtClean="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en-US" sz="4000" b="1" dirty="0" err="1" smtClean="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loại</a:t>
            </a:r>
            <a:r>
              <a:rPr lang="en-US" sz="4000" b="1" dirty="0" smtClean="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en-US" sz="4000" b="1" dirty="0" err="1" smtClean="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bệnh</a:t>
            </a:r>
            <a:r>
              <a:rPr lang="en-US" sz="4000" b="1" dirty="0" smtClean="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p>
          <a:p>
            <a:r>
              <a:rPr lang="en-US" sz="28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en-US" sz="2800" b="1" dirty="0" smtClean="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p>
          <a:p>
            <a:r>
              <a:rPr lang="en-US" sz="28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en-US" sz="2800" b="1" dirty="0" smtClean="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p>
          <a:p>
            <a:r>
              <a:rPr lang="en-US" sz="28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en-US" sz="2800" b="1" dirty="0" smtClean="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en-US" sz="2400" b="1" dirty="0" err="1" smtClean="0">
                <a:ln w="12700">
                  <a:solidFill>
                    <a:srgbClr val="FF0000"/>
                  </a:solidFill>
                  <a:prstDash val="solid"/>
                </a:ln>
                <a:solidFill>
                  <a:schemeClr val="tx1"/>
                </a:solidFill>
                <a:effectLst>
                  <a:innerShdw blurRad="177800">
                    <a:schemeClr val="accent3">
                      <a:lumMod val="50000"/>
                    </a:schemeClr>
                  </a:innerShdw>
                </a:effectLst>
              </a:rPr>
              <a:t>năm</a:t>
            </a:r>
            <a:r>
              <a:rPr lang="en-US" sz="2400" b="1" dirty="0" smtClean="0">
                <a:ln w="12700">
                  <a:solidFill>
                    <a:srgbClr val="FF0000"/>
                  </a:solidFill>
                  <a:prstDash val="solid"/>
                </a:ln>
                <a:solidFill>
                  <a:schemeClr val="tx1"/>
                </a:solidFill>
                <a:effectLst>
                  <a:innerShdw blurRad="177800">
                    <a:schemeClr val="accent3">
                      <a:lumMod val="50000"/>
                    </a:schemeClr>
                  </a:innerShdw>
                </a:effectLst>
              </a:rPr>
              <a:t> </a:t>
            </a:r>
            <a:r>
              <a:rPr lang="en-US" sz="2400" b="1" dirty="0" err="1" smtClean="0">
                <a:ln w="12700">
                  <a:solidFill>
                    <a:srgbClr val="FF0000"/>
                  </a:solidFill>
                  <a:prstDash val="solid"/>
                </a:ln>
                <a:solidFill>
                  <a:schemeClr val="tx1"/>
                </a:solidFill>
                <a:effectLst>
                  <a:innerShdw blurRad="177800">
                    <a:schemeClr val="accent3">
                      <a:lumMod val="50000"/>
                    </a:schemeClr>
                  </a:innerShdw>
                </a:effectLst>
              </a:rPr>
              <a:t>học</a:t>
            </a:r>
            <a:r>
              <a:rPr lang="en-US" sz="2400" b="1" dirty="0" smtClean="0">
                <a:ln w="12700">
                  <a:solidFill>
                    <a:srgbClr val="FF0000"/>
                  </a:solidFill>
                  <a:prstDash val="solid"/>
                </a:ln>
                <a:solidFill>
                  <a:schemeClr val="tx1"/>
                </a:solidFill>
                <a:effectLst>
                  <a:innerShdw blurRad="177800">
                    <a:schemeClr val="accent3">
                      <a:lumMod val="50000"/>
                    </a:schemeClr>
                  </a:innerShdw>
                </a:effectLst>
              </a:rPr>
              <a:t> :2020-2021 </a:t>
            </a:r>
          </a:p>
        </p:txBody>
      </p:sp>
      <p:pic>
        <p:nvPicPr>
          <p:cNvPr id="4" name="Picture 3"/>
          <p:cNvPicPr>
            <a:picLocks noChangeAspect="1"/>
          </p:cNvPicPr>
          <p:nvPr/>
        </p:nvPicPr>
        <p:blipFill>
          <a:blip r:embed="rId2"/>
          <a:stretch>
            <a:fillRect/>
          </a:stretch>
        </p:blipFill>
        <p:spPr>
          <a:xfrm>
            <a:off x="8047017" y="3883243"/>
            <a:ext cx="3183360" cy="1634409"/>
          </a:xfrm>
          <a:prstGeom prst="rect">
            <a:avLst/>
          </a:prstGeom>
        </p:spPr>
      </p:pic>
      <p:pic>
        <p:nvPicPr>
          <p:cNvPr id="5" name="Picture 4"/>
          <p:cNvPicPr>
            <a:picLocks noChangeAspect="1"/>
          </p:cNvPicPr>
          <p:nvPr/>
        </p:nvPicPr>
        <p:blipFill>
          <a:blip r:embed="rId3"/>
          <a:stretch>
            <a:fillRect/>
          </a:stretch>
        </p:blipFill>
        <p:spPr>
          <a:xfrm>
            <a:off x="2163649" y="1573698"/>
            <a:ext cx="2936384" cy="1465036"/>
          </a:xfrm>
          <a:prstGeom prst="rect">
            <a:avLst/>
          </a:prstGeom>
        </p:spPr>
      </p:pic>
      <p:pic>
        <p:nvPicPr>
          <p:cNvPr id="6" name="Picture 5"/>
          <p:cNvPicPr>
            <a:picLocks noChangeAspect="1"/>
          </p:cNvPicPr>
          <p:nvPr/>
        </p:nvPicPr>
        <p:blipFill>
          <a:blip r:embed="rId4"/>
          <a:stretch>
            <a:fillRect/>
          </a:stretch>
        </p:blipFill>
        <p:spPr>
          <a:xfrm>
            <a:off x="136859" y="5028065"/>
            <a:ext cx="1680693" cy="1680693"/>
          </a:xfrm>
          <a:prstGeom prst="rect">
            <a:avLst/>
          </a:prstGeom>
        </p:spPr>
      </p:pic>
      <p:pic>
        <p:nvPicPr>
          <p:cNvPr id="7" name="Picture 6"/>
          <p:cNvPicPr>
            <a:picLocks noChangeAspect="1"/>
          </p:cNvPicPr>
          <p:nvPr/>
        </p:nvPicPr>
        <p:blipFill>
          <a:blip r:embed="rId5"/>
          <a:stretch>
            <a:fillRect/>
          </a:stretch>
        </p:blipFill>
        <p:spPr>
          <a:xfrm>
            <a:off x="1362892" y="5028065"/>
            <a:ext cx="1856826" cy="1856826"/>
          </a:xfrm>
          <a:prstGeom prst="rect">
            <a:avLst/>
          </a:prstGeom>
        </p:spPr>
      </p:pic>
    </p:spTree>
    <p:extLst>
      <p:ext uri="{BB962C8B-B14F-4D97-AF65-F5344CB8AC3E}">
        <p14:creationId xmlns:p14="http://schemas.microsoft.com/office/powerpoint/2010/main" val="194173068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9737" y="571642"/>
            <a:ext cx="8911687" cy="1271673"/>
          </a:xfrm>
        </p:spPr>
        <p:txBody>
          <a:bodyPr/>
          <a:lstStyle/>
          <a:p>
            <a:r>
              <a:rPr lang="en-US" b="1" dirty="0" err="1" smtClean="0">
                <a:ln w="12700">
                  <a:solidFill>
                    <a:schemeClr val="accent1"/>
                  </a:solidFill>
                  <a:prstDash val="solid"/>
                </a:ln>
                <a:solidFill>
                  <a:schemeClr val="accent6">
                    <a:lumMod val="40000"/>
                    <a:lumOff val="60000"/>
                  </a:schemeClr>
                </a:solidFill>
                <a:effectLst>
                  <a:outerShdw dist="38100" dir="2640000" algn="bl" rotWithShape="0">
                    <a:schemeClr val="accent1"/>
                  </a:outerShdw>
                </a:effectLst>
              </a:rPr>
              <a:t>Các</a:t>
            </a:r>
            <a:r>
              <a:rPr lang="en-US" b="1" dirty="0" smtClean="0">
                <a:ln w="12700">
                  <a:solidFill>
                    <a:schemeClr val="accent1"/>
                  </a:solidFill>
                  <a:prstDash val="solid"/>
                </a:ln>
                <a:solidFill>
                  <a:schemeClr val="accent6">
                    <a:lumMod val="40000"/>
                    <a:lumOff val="60000"/>
                  </a:schemeClr>
                </a:solidFill>
                <a:effectLst>
                  <a:outerShdw dist="38100" dir="2640000" algn="bl" rotWithShape="0">
                    <a:schemeClr val="accent1"/>
                  </a:outerShdw>
                </a:effectLst>
              </a:rPr>
              <a:t> </a:t>
            </a:r>
            <a:r>
              <a:rPr lang="en-US" b="1" dirty="0" err="1" smtClean="0">
                <a:ln w="12700">
                  <a:solidFill>
                    <a:schemeClr val="accent1"/>
                  </a:solidFill>
                  <a:prstDash val="solid"/>
                </a:ln>
                <a:solidFill>
                  <a:schemeClr val="accent6">
                    <a:lumMod val="40000"/>
                    <a:lumOff val="60000"/>
                  </a:schemeClr>
                </a:solidFill>
                <a:effectLst>
                  <a:outerShdw dist="38100" dir="2640000" algn="bl" rotWithShape="0">
                    <a:schemeClr val="accent1"/>
                  </a:outerShdw>
                </a:effectLst>
              </a:rPr>
              <a:t>loại</a:t>
            </a:r>
            <a:r>
              <a:rPr lang="en-US" b="1" dirty="0" smtClean="0">
                <a:ln w="12700">
                  <a:solidFill>
                    <a:schemeClr val="accent1"/>
                  </a:solidFill>
                  <a:prstDash val="solid"/>
                </a:ln>
                <a:solidFill>
                  <a:schemeClr val="accent6">
                    <a:lumMod val="40000"/>
                    <a:lumOff val="60000"/>
                  </a:schemeClr>
                </a:solidFill>
                <a:effectLst>
                  <a:outerShdw dist="38100" dir="2640000" algn="bl" rotWithShape="0">
                    <a:schemeClr val="accent1"/>
                  </a:outerShdw>
                </a:effectLst>
              </a:rPr>
              <a:t> </a:t>
            </a:r>
            <a:r>
              <a:rPr lang="en-US" b="1" dirty="0" err="1" smtClean="0">
                <a:ln w="12700">
                  <a:solidFill>
                    <a:schemeClr val="accent1"/>
                  </a:solidFill>
                  <a:prstDash val="solid"/>
                </a:ln>
                <a:solidFill>
                  <a:schemeClr val="accent6">
                    <a:lumMod val="40000"/>
                    <a:lumOff val="60000"/>
                  </a:schemeClr>
                </a:solidFill>
                <a:effectLst>
                  <a:outerShdw dist="38100" dir="2640000" algn="bl" rotWithShape="0">
                    <a:schemeClr val="accent1"/>
                  </a:outerShdw>
                </a:effectLst>
              </a:rPr>
              <a:t>bệnh</a:t>
            </a:r>
            <a:r>
              <a:rPr lang="en-US" b="1" dirty="0">
                <a:ln w="12700">
                  <a:solidFill>
                    <a:schemeClr val="accent1"/>
                  </a:solidFill>
                  <a:prstDash val="solid"/>
                </a:ln>
                <a:solidFill>
                  <a:schemeClr val="accent6">
                    <a:lumMod val="40000"/>
                    <a:lumOff val="60000"/>
                  </a:schemeClr>
                </a:solidFill>
                <a:effectLst>
                  <a:outerShdw dist="38100" dir="2640000" algn="bl" rotWithShape="0">
                    <a:schemeClr val="accent1"/>
                  </a:outerShdw>
                </a:effectLst>
              </a:rPr>
              <a:t> </a:t>
            </a:r>
            <a:r>
              <a:rPr lang="en-US" b="1" dirty="0" smtClean="0">
                <a:ln w="12700">
                  <a:solidFill>
                    <a:schemeClr val="accent1"/>
                  </a:solidFill>
                  <a:prstDash val="solid"/>
                </a:ln>
                <a:solidFill>
                  <a:schemeClr val="accent6">
                    <a:lumMod val="40000"/>
                    <a:lumOff val="60000"/>
                  </a:schemeClr>
                </a:solidFill>
                <a:effectLst>
                  <a:outerShdw dist="38100" dir="2640000" algn="bl" rotWithShape="0">
                    <a:schemeClr val="accent1"/>
                  </a:outerShdw>
                </a:effectLst>
              </a:rPr>
              <a:t>ở </a:t>
            </a:r>
            <a:r>
              <a:rPr lang="en-US" b="1" dirty="0" err="1" smtClean="0">
                <a:ln w="12700">
                  <a:solidFill>
                    <a:schemeClr val="accent1"/>
                  </a:solidFill>
                  <a:prstDash val="solid"/>
                </a:ln>
                <a:solidFill>
                  <a:schemeClr val="accent6">
                    <a:lumMod val="40000"/>
                    <a:lumOff val="60000"/>
                  </a:schemeClr>
                </a:solidFill>
                <a:effectLst>
                  <a:outerShdw dist="38100" dir="2640000" algn="bl" rotWithShape="0">
                    <a:schemeClr val="accent1"/>
                  </a:outerShdw>
                </a:effectLst>
              </a:rPr>
              <a:t>cây</a:t>
            </a:r>
            <a:r>
              <a:rPr lang="en-US" b="1" dirty="0" smtClean="0">
                <a:ln w="12700">
                  <a:solidFill>
                    <a:schemeClr val="accent1"/>
                  </a:solidFill>
                  <a:prstDash val="solid"/>
                </a:ln>
                <a:solidFill>
                  <a:schemeClr val="accent6">
                    <a:lumMod val="40000"/>
                    <a:lumOff val="60000"/>
                  </a:schemeClr>
                </a:solidFill>
                <a:effectLst>
                  <a:outerShdw dist="38100" dir="2640000" algn="bl" rotWithShape="0">
                    <a:schemeClr val="accent1"/>
                  </a:outerShdw>
                </a:effectLst>
              </a:rPr>
              <a:t> </a:t>
            </a:r>
            <a:r>
              <a:rPr lang="en-US" b="1" dirty="0" err="1" smtClean="0">
                <a:ln w="12700">
                  <a:solidFill>
                    <a:schemeClr val="accent1"/>
                  </a:solidFill>
                  <a:prstDash val="solid"/>
                </a:ln>
                <a:solidFill>
                  <a:schemeClr val="accent6">
                    <a:lumMod val="40000"/>
                    <a:lumOff val="60000"/>
                  </a:schemeClr>
                </a:solidFill>
                <a:effectLst>
                  <a:outerShdw dist="38100" dir="2640000" algn="bl" rotWithShape="0">
                    <a:schemeClr val="accent1"/>
                  </a:outerShdw>
                </a:effectLst>
              </a:rPr>
              <a:t>ăn</a:t>
            </a:r>
            <a:r>
              <a:rPr lang="en-US" b="1" dirty="0" smtClean="0">
                <a:ln w="12700">
                  <a:solidFill>
                    <a:schemeClr val="accent1"/>
                  </a:solidFill>
                  <a:prstDash val="solid"/>
                </a:ln>
                <a:solidFill>
                  <a:schemeClr val="accent6">
                    <a:lumMod val="40000"/>
                    <a:lumOff val="60000"/>
                  </a:schemeClr>
                </a:solidFill>
                <a:effectLst>
                  <a:outerShdw dist="38100" dir="2640000" algn="bl" rotWithShape="0">
                    <a:schemeClr val="accent1"/>
                  </a:outerShdw>
                </a:effectLst>
              </a:rPr>
              <a:t> </a:t>
            </a:r>
            <a:r>
              <a:rPr lang="en-US" b="1" dirty="0" err="1" smtClean="0">
                <a:ln w="12700">
                  <a:solidFill>
                    <a:schemeClr val="accent1"/>
                  </a:solidFill>
                  <a:prstDash val="solid"/>
                </a:ln>
                <a:solidFill>
                  <a:schemeClr val="accent6">
                    <a:lumMod val="40000"/>
                    <a:lumOff val="60000"/>
                  </a:schemeClr>
                </a:solidFill>
                <a:effectLst>
                  <a:outerShdw dist="38100" dir="2640000" algn="bl" rotWithShape="0">
                    <a:schemeClr val="accent1"/>
                  </a:outerShdw>
                </a:effectLst>
              </a:rPr>
              <a:t>quả</a:t>
            </a:r>
            <a:r>
              <a:rPr lang="en-US" b="1" dirty="0" smtClean="0">
                <a:ln w="12700">
                  <a:solidFill>
                    <a:schemeClr val="accent1"/>
                  </a:solidFill>
                  <a:prstDash val="solid"/>
                </a:ln>
                <a:solidFill>
                  <a:schemeClr val="accent6">
                    <a:lumMod val="40000"/>
                    <a:lumOff val="60000"/>
                  </a:schemeClr>
                </a:solidFill>
                <a:effectLst>
                  <a:outerShdw dist="38100" dir="2640000" algn="bl" rotWithShape="0">
                    <a:schemeClr val="accent1"/>
                  </a:outerShdw>
                </a:effectLst>
              </a:rPr>
              <a:t> </a:t>
            </a:r>
            <a:endParaRPr lang="en-US" b="1" dirty="0">
              <a:ln w="12700">
                <a:solidFill>
                  <a:schemeClr val="accent1"/>
                </a:solidFill>
                <a:prstDash val="solid"/>
              </a:ln>
              <a:solidFill>
                <a:schemeClr val="accent6">
                  <a:lumMod val="40000"/>
                  <a:lumOff val="60000"/>
                </a:schemeClr>
              </a:solidFill>
              <a:effectLst>
                <a:outerShdw dist="38100" dir="2640000" algn="bl" rotWithShape="0">
                  <a:schemeClr val="accent1"/>
                </a:outerShdw>
              </a:effectLst>
            </a:endParaRPr>
          </a:p>
        </p:txBody>
      </p:sp>
      <p:sp>
        <p:nvSpPr>
          <p:cNvPr id="3" name="Content Placeholder 2"/>
          <p:cNvSpPr>
            <a:spLocks noGrp="1"/>
          </p:cNvSpPr>
          <p:nvPr>
            <p:ph idx="1"/>
          </p:nvPr>
        </p:nvSpPr>
        <p:spPr>
          <a:xfrm>
            <a:off x="2260495" y="2440228"/>
            <a:ext cx="8915400" cy="4623336"/>
          </a:xfrm>
        </p:spPr>
        <p:txBody>
          <a:bodyPr/>
          <a:lstStyle/>
          <a:p>
            <a:r>
              <a:rPr lang="en-US" sz="2800" b="1" u="sng" dirty="0" smtClean="0"/>
              <a:t>      1) </a:t>
            </a:r>
            <a:r>
              <a:rPr lang="en-US" sz="2800" b="1" u="sng" dirty="0" err="1" smtClean="0"/>
              <a:t>bệnh</a:t>
            </a:r>
            <a:r>
              <a:rPr lang="en-US" sz="2800" b="1" u="sng" dirty="0" smtClean="0"/>
              <a:t> </a:t>
            </a:r>
            <a:r>
              <a:rPr lang="en-US" sz="2800" b="1" u="sng" dirty="0" err="1" smtClean="0"/>
              <a:t>thán</a:t>
            </a:r>
            <a:r>
              <a:rPr lang="en-US" sz="2800" b="1" u="sng" dirty="0" smtClean="0"/>
              <a:t> </a:t>
            </a:r>
            <a:r>
              <a:rPr lang="en-US" sz="2800" b="1" u="sng" dirty="0" err="1" smtClean="0"/>
              <a:t>thư</a:t>
            </a:r>
            <a:r>
              <a:rPr lang="en-US" sz="2800" b="1" u="sng" dirty="0" smtClean="0"/>
              <a:t> </a:t>
            </a:r>
            <a:r>
              <a:rPr lang="en-US" sz="2800" b="1" u="sng" dirty="0" err="1" smtClean="0"/>
              <a:t>hại</a:t>
            </a:r>
            <a:r>
              <a:rPr lang="en-US" sz="2800" b="1" u="sng" dirty="0" smtClean="0"/>
              <a:t> </a:t>
            </a:r>
            <a:r>
              <a:rPr lang="en-US" sz="2800" b="1" u="sng" dirty="0" err="1" smtClean="0"/>
              <a:t>xoài</a:t>
            </a:r>
            <a:r>
              <a:rPr lang="en-US" sz="2800" b="1" u="sng" dirty="0" smtClean="0"/>
              <a:t> </a:t>
            </a:r>
          </a:p>
          <a:p>
            <a:r>
              <a:rPr lang="en-US" sz="2800" b="1" u="sng" dirty="0" smtClean="0"/>
              <a:t>      2) </a:t>
            </a:r>
            <a:r>
              <a:rPr lang="en-US" sz="2800" b="1" u="sng" dirty="0" err="1" smtClean="0"/>
              <a:t>bệnh</a:t>
            </a:r>
            <a:r>
              <a:rPr lang="en-US" sz="2800" b="1" u="sng" dirty="0" smtClean="0"/>
              <a:t> </a:t>
            </a:r>
            <a:r>
              <a:rPr lang="en-US" sz="2800" b="1" u="sng" dirty="0" err="1" smtClean="0"/>
              <a:t>loét</a:t>
            </a:r>
            <a:r>
              <a:rPr lang="en-US" sz="2800" b="1" u="sng" dirty="0" smtClean="0"/>
              <a:t> </a:t>
            </a:r>
            <a:r>
              <a:rPr lang="en-US" sz="2800" b="1" u="sng" dirty="0" err="1" smtClean="0"/>
              <a:t>hại</a:t>
            </a:r>
            <a:r>
              <a:rPr lang="en-US" sz="2800" b="1" u="sng" dirty="0" smtClean="0"/>
              <a:t> </a:t>
            </a:r>
            <a:r>
              <a:rPr lang="en-US" sz="2800" b="1" u="sng" dirty="0" err="1" smtClean="0"/>
              <a:t>cây</a:t>
            </a:r>
            <a:r>
              <a:rPr lang="en-US" sz="2800" b="1" u="sng" dirty="0" smtClean="0"/>
              <a:t> </a:t>
            </a:r>
            <a:r>
              <a:rPr lang="en-US" sz="2800" b="1" u="sng" dirty="0" err="1" smtClean="0"/>
              <a:t>ăn</a:t>
            </a:r>
            <a:r>
              <a:rPr lang="en-US" sz="2800" b="1" u="sng" dirty="0" smtClean="0"/>
              <a:t> </a:t>
            </a:r>
            <a:r>
              <a:rPr lang="en-US" sz="2800" b="1" u="sng" dirty="0" err="1" smtClean="0"/>
              <a:t>quả</a:t>
            </a:r>
            <a:r>
              <a:rPr lang="en-US" sz="2800" b="1" u="sng" dirty="0" smtClean="0"/>
              <a:t> </a:t>
            </a:r>
            <a:r>
              <a:rPr lang="en-US" sz="2800" b="1" u="sng" dirty="0" err="1" smtClean="0"/>
              <a:t>có</a:t>
            </a:r>
            <a:r>
              <a:rPr lang="en-US" sz="2800" b="1" u="sng" dirty="0" smtClean="0"/>
              <a:t> </a:t>
            </a:r>
            <a:r>
              <a:rPr lang="en-US" sz="2800" b="1" u="sng" dirty="0" err="1" smtClean="0"/>
              <a:t>múi</a:t>
            </a:r>
            <a:endParaRPr lang="en-US" sz="2800" b="1" u="sng" dirty="0" smtClean="0"/>
          </a:p>
          <a:p>
            <a:r>
              <a:rPr lang="en-US" sz="2800" b="1" u="sng" dirty="0"/>
              <a:t> </a:t>
            </a:r>
            <a:r>
              <a:rPr lang="en-US" sz="2800" b="1" u="sng" dirty="0" smtClean="0"/>
              <a:t>     3) </a:t>
            </a:r>
            <a:r>
              <a:rPr lang="en-US" sz="2800" b="1" u="sng" dirty="0" err="1" smtClean="0"/>
              <a:t>bệnh</a:t>
            </a:r>
            <a:r>
              <a:rPr lang="en-US" sz="2800" b="1" u="sng" dirty="0" smtClean="0"/>
              <a:t> </a:t>
            </a:r>
            <a:r>
              <a:rPr lang="en-US" sz="2800" b="1" u="sng" dirty="0" err="1" smtClean="0"/>
              <a:t>vàng</a:t>
            </a:r>
            <a:r>
              <a:rPr lang="en-US" sz="2800" b="1" u="sng" dirty="0" smtClean="0"/>
              <a:t> </a:t>
            </a:r>
            <a:r>
              <a:rPr lang="en-US" sz="2800" b="1" u="sng" dirty="0" err="1" smtClean="0"/>
              <a:t>lá</a:t>
            </a:r>
            <a:r>
              <a:rPr lang="en-US" sz="2800" b="1" u="sng" dirty="0" smtClean="0"/>
              <a:t> </a:t>
            </a:r>
            <a:r>
              <a:rPr lang="en-US" sz="2800" b="1" u="sng" dirty="0" err="1" smtClean="0"/>
              <a:t>hại</a:t>
            </a:r>
            <a:r>
              <a:rPr lang="en-US" sz="2800" b="1" u="sng" dirty="0" smtClean="0"/>
              <a:t> </a:t>
            </a:r>
            <a:r>
              <a:rPr lang="en-US" sz="2800" b="1" u="sng" dirty="0" err="1" smtClean="0"/>
              <a:t>cây</a:t>
            </a:r>
            <a:r>
              <a:rPr lang="en-US" sz="2800" b="1" u="sng" dirty="0" smtClean="0"/>
              <a:t> </a:t>
            </a:r>
            <a:r>
              <a:rPr lang="en-US" sz="2800" b="1" u="sng" dirty="0" err="1" smtClean="0"/>
              <a:t>ăn</a:t>
            </a:r>
            <a:r>
              <a:rPr lang="en-US" sz="2800" b="1" u="sng" dirty="0" smtClean="0"/>
              <a:t> </a:t>
            </a:r>
            <a:r>
              <a:rPr lang="en-US" sz="2800" b="1" u="sng" dirty="0" err="1" smtClean="0"/>
              <a:t>quả</a:t>
            </a:r>
            <a:r>
              <a:rPr lang="en-US" sz="2800" b="1" u="sng" dirty="0" smtClean="0"/>
              <a:t> </a:t>
            </a:r>
            <a:r>
              <a:rPr lang="en-US" sz="2800" b="1" u="sng" dirty="0" err="1" smtClean="0"/>
              <a:t>có</a:t>
            </a:r>
            <a:r>
              <a:rPr lang="en-US" sz="2800" b="1" u="sng" dirty="0" smtClean="0"/>
              <a:t> </a:t>
            </a:r>
            <a:r>
              <a:rPr lang="en-US" sz="2800" b="1" u="sng" dirty="0" err="1" smtClean="0"/>
              <a:t>múi</a:t>
            </a:r>
            <a:endParaRPr lang="en-US" b="1" u="sng" dirty="0" smtClean="0"/>
          </a:p>
          <a:p>
            <a:endParaRPr lang="en-US" dirty="0"/>
          </a:p>
        </p:txBody>
      </p:sp>
    </p:spTree>
    <p:extLst>
      <p:ext uri="{BB962C8B-B14F-4D97-AF65-F5344CB8AC3E}">
        <p14:creationId xmlns:p14="http://schemas.microsoft.com/office/powerpoint/2010/main" val="257171723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7028" y="333824"/>
            <a:ext cx="10106082" cy="2256490"/>
          </a:xfrm>
        </p:spPr>
        <p:txBody>
          <a:bodyPr>
            <a:normAutofit/>
            <a:scene3d>
              <a:camera prst="perspectiveBelow"/>
              <a:lightRig rig="threePt" dir="t"/>
            </a:scene3d>
          </a:bodyPr>
          <a:lstStyle/>
          <a:p>
            <a:r>
              <a:rPr lang="en-US" sz="2800" i="1" dirty="0" smtClean="0">
                <a:solidFill>
                  <a:srgbClr val="FF0000"/>
                </a:solidFill>
              </a:rPr>
              <a:t>           </a:t>
            </a:r>
            <a:r>
              <a:rPr lang="en-US" sz="2800" b="1" i="1" dirty="0" smtClean="0">
                <a:ln w="13462">
                  <a:solidFill>
                    <a:srgbClr val="92D050"/>
                  </a:solidFill>
                  <a:prstDash val="solid"/>
                </a:ln>
                <a:effectLst>
                  <a:outerShdw dist="38100" dir="2700000" algn="bl" rotWithShape="0">
                    <a:schemeClr val="accent5"/>
                  </a:outerShdw>
                </a:effectLst>
              </a:rPr>
              <a:t>1) </a:t>
            </a:r>
            <a:r>
              <a:rPr lang="en-US" sz="2800" b="1" i="1" dirty="0" err="1">
                <a:ln w="13462">
                  <a:solidFill>
                    <a:srgbClr val="92D050"/>
                  </a:solidFill>
                  <a:prstDash val="solid"/>
                </a:ln>
                <a:effectLst>
                  <a:outerShdw dist="38100" dir="2700000" algn="bl" rotWithShape="0">
                    <a:schemeClr val="accent5"/>
                  </a:outerShdw>
                </a:effectLst>
              </a:rPr>
              <a:t>B</a:t>
            </a:r>
            <a:r>
              <a:rPr lang="en-US" sz="2800" b="1" i="1" dirty="0" err="1" smtClean="0">
                <a:ln w="13462">
                  <a:solidFill>
                    <a:srgbClr val="92D050"/>
                  </a:solidFill>
                  <a:prstDash val="solid"/>
                </a:ln>
                <a:effectLst>
                  <a:outerShdw dist="38100" dir="2700000" algn="bl" rotWithShape="0">
                    <a:schemeClr val="accent5"/>
                  </a:outerShdw>
                </a:effectLst>
              </a:rPr>
              <a:t>ệnh</a:t>
            </a:r>
            <a:r>
              <a:rPr lang="en-US" sz="2800" b="1" i="1" dirty="0" smtClean="0">
                <a:ln w="13462">
                  <a:solidFill>
                    <a:srgbClr val="92D050"/>
                  </a:solidFill>
                  <a:prstDash val="solid"/>
                </a:ln>
                <a:effectLst>
                  <a:outerShdw dist="38100" dir="2700000" algn="bl" rotWithShape="0">
                    <a:schemeClr val="accent5"/>
                  </a:outerShdw>
                </a:effectLst>
              </a:rPr>
              <a:t> </a:t>
            </a:r>
            <a:r>
              <a:rPr lang="en-US" sz="2800" b="1" i="1" dirty="0" err="1" smtClean="0">
                <a:ln w="13462">
                  <a:solidFill>
                    <a:srgbClr val="92D050"/>
                  </a:solidFill>
                  <a:prstDash val="solid"/>
                </a:ln>
                <a:effectLst>
                  <a:outerShdw dist="38100" dir="2700000" algn="bl" rotWithShape="0">
                    <a:schemeClr val="accent5"/>
                  </a:outerShdw>
                </a:effectLst>
              </a:rPr>
              <a:t>thán</a:t>
            </a:r>
            <a:r>
              <a:rPr lang="en-US" sz="2800" b="1" i="1" dirty="0" smtClean="0">
                <a:ln w="13462">
                  <a:solidFill>
                    <a:srgbClr val="92D050"/>
                  </a:solidFill>
                  <a:prstDash val="solid"/>
                </a:ln>
                <a:effectLst>
                  <a:outerShdw dist="38100" dir="2700000" algn="bl" rotWithShape="0">
                    <a:schemeClr val="accent5"/>
                  </a:outerShdw>
                </a:effectLst>
              </a:rPr>
              <a:t> </a:t>
            </a:r>
            <a:r>
              <a:rPr lang="en-US" sz="2800" b="1" i="1" dirty="0" err="1" smtClean="0">
                <a:ln w="13462">
                  <a:solidFill>
                    <a:srgbClr val="92D050"/>
                  </a:solidFill>
                  <a:prstDash val="solid"/>
                </a:ln>
                <a:effectLst>
                  <a:outerShdw dist="38100" dir="2700000" algn="bl" rotWithShape="0">
                    <a:schemeClr val="accent5"/>
                  </a:outerShdw>
                </a:effectLst>
              </a:rPr>
              <a:t>thư</a:t>
            </a:r>
            <a:r>
              <a:rPr lang="en-US" sz="2800" b="1" i="1" dirty="0" smtClean="0">
                <a:ln w="13462">
                  <a:solidFill>
                    <a:srgbClr val="92D050"/>
                  </a:solidFill>
                  <a:prstDash val="solid"/>
                </a:ln>
                <a:effectLst>
                  <a:outerShdw dist="38100" dir="2700000" algn="bl" rotWithShape="0">
                    <a:schemeClr val="accent5"/>
                  </a:outerShdw>
                </a:effectLst>
              </a:rPr>
              <a:t> </a:t>
            </a:r>
            <a:r>
              <a:rPr lang="en-US" sz="2800" b="1" i="1" dirty="0" err="1" smtClean="0">
                <a:ln w="13462">
                  <a:solidFill>
                    <a:srgbClr val="92D050"/>
                  </a:solidFill>
                  <a:prstDash val="solid"/>
                </a:ln>
                <a:effectLst>
                  <a:outerShdw dist="38100" dir="2700000" algn="bl" rotWithShape="0">
                    <a:schemeClr val="accent5"/>
                  </a:outerShdw>
                </a:effectLst>
              </a:rPr>
              <a:t>hạt</a:t>
            </a:r>
            <a:r>
              <a:rPr lang="en-US" sz="2800" b="1" i="1" dirty="0" smtClean="0">
                <a:ln w="13462">
                  <a:solidFill>
                    <a:srgbClr val="92D050"/>
                  </a:solidFill>
                  <a:prstDash val="solid"/>
                </a:ln>
                <a:effectLst>
                  <a:outerShdw dist="38100" dir="2700000" algn="bl" rotWithShape="0">
                    <a:schemeClr val="accent5"/>
                  </a:outerShdw>
                </a:effectLst>
              </a:rPr>
              <a:t> </a:t>
            </a:r>
            <a:r>
              <a:rPr lang="en-US" sz="2800" b="1" i="1" dirty="0" err="1" smtClean="0">
                <a:ln w="13462">
                  <a:solidFill>
                    <a:srgbClr val="92D050"/>
                  </a:solidFill>
                  <a:prstDash val="solid"/>
                </a:ln>
                <a:effectLst>
                  <a:outerShdw dist="38100" dir="2700000" algn="bl" rotWithShape="0">
                    <a:schemeClr val="accent5"/>
                  </a:outerShdw>
                </a:effectLst>
              </a:rPr>
              <a:t>xoài</a:t>
            </a:r>
            <a:r>
              <a:rPr lang="en-US" sz="2800" b="1" i="1" dirty="0">
                <a:ln w="13462">
                  <a:solidFill>
                    <a:srgbClr val="92D050"/>
                  </a:solidFill>
                  <a:prstDash val="solid"/>
                </a:ln>
                <a:effectLst>
                  <a:outerShdw dist="38100" dir="2700000" algn="bl" rotWithShape="0">
                    <a:schemeClr val="accent5"/>
                  </a:outerShdw>
                </a:effectLst>
              </a:rPr>
              <a:t/>
            </a:r>
            <a:br>
              <a:rPr lang="en-US" sz="2800" b="1" i="1" dirty="0">
                <a:ln w="13462">
                  <a:solidFill>
                    <a:srgbClr val="92D050"/>
                  </a:solidFill>
                  <a:prstDash val="solid"/>
                </a:ln>
                <a:effectLst>
                  <a:outerShdw dist="38100" dir="2700000" algn="bl" rotWithShape="0">
                    <a:schemeClr val="accent5"/>
                  </a:outerShdw>
                </a:effectLst>
              </a:rPr>
            </a:br>
            <a:r>
              <a:rPr lang="en-US" sz="2800" i="1" dirty="0">
                <a:solidFill>
                  <a:srgbClr val="FF0000"/>
                </a:solidFill>
              </a:rPr>
              <a:t/>
            </a:r>
            <a:br>
              <a:rPr lang="en-US" sz="2800" i="1" dirty="0">
                <a:solidFill>
                  <a:srgbClr val="FF0000"/>
                </a:solidFill>
              </a:rPr>
            </a:br>
            <a:r>
              <a:rPr lang="en-US" sz="2800" i="1" dirty="0" smtClean="0">
                <a:solidFill>
                  <a:srgbClr val="FF0000"/>
                </a:solidFill>
              </a:rPr>
              <a:t>   </a:t>
            </a:r>
            <a:r>
              <a:rPr lang="en-US" sz="2200" b="1" i="1" dirty="0" err="1" smtClean="0">
                <a:solidFill>
                  <a:schemeClr val="tx1"/>
                </a:solidFill>
              </a:rPr>
              <a:t>Bệnh</a:t>
            </a:r>
            <a:r>
              <a:rPr lang="en-US" sz="2200" b="1" i="1" dirty="0" smtClean="0">
                <a:solidFill>
                  <a:schemeClr val="tx1"/>
                </a:solidFill>
              </a:rPr>
              <a:t> </a:t>
            </a:r>
            <a:r>
              <a:rPr lang="en-US" sz="2200" b="1" i="1" dirty="0">
                <a:solidFill>
                  <a:schemeClr val="tx1"/>
                </a:solidFill>
              </a:rPr>
              <a:t>do </a:t>
            </a:r>
            <a:r>
              <a:rPr lang="en-US" sz="2200" b="1" i="1" dirty="0" err="1">
                <a:solidFill>
                  <a:schemeClr val="tx1"/>
                </a:solidFill>
              </a:rPr>
              <a:t>nấm</a:t>
            </a:r>
            <a:r>
              <a:rPr lang="en-US" sz="2200" b="1" i="1" dirty="0">
                <a:solidFill>
                  <a:schemeClr val="tx1"/>
                </a:solidFill>
              </a:rPr>
              <a:t> </a:t>
            </a:r>
            <a:r>
              <a:rPr lang="en-US" sz="2200" b="1" i="1" dirty="0" err="1">
                <a:solidFill>
                  <a:schemeClr val="tx1"/>
                </a:solidFill>
              </a:rPr>
              <a:t>bất</a:t>
            </a:r>
            <a:r>
              <a:rPr lang="en-US" sz="2200" b="1" i="1" dirty="0">
                <a:solidFill>
                  <a:schemeClr val="tx1"/>
                </a:solidFill>
              </a:rPr>
              <a:t> </a:t>
            </a:r>
            <a:r>
              <a:rPr lang="en-US" sz="2200" b="1" i="1" dirty="0" err="1">
                <a:solidFill>
                  <a:schemeClr val="tx1"/>
                </a:solidFill>
              </a:rPr>
              <a:t>toàn</a:t>
            </a:r>
            <a:r>
              <a:rPr lang="en-US" sz="2200" b="1" i="1" dirty="0">
                <a:solidFill>
                  <a:schemeClr val="tx1"/>
                </a:solidFill>
              </a:rPr>
              <a:t> </a:t>
            </a:r>
            <a:r>
              <a:rPr lang="en-US" sz="2200" b="1" i="1" dirty="0" err="1">
                <a:solidFill>
                  <a:schemeClr val="tx1"/>
                </a:solidFill>
              </a:rPr>
              <a:t>Colletotrichum</a:t>
            </a:r>
            <a:r>
              <a:rPr lang="en-US" sz="2200" b="1" i="1" dirty="0">
                <a:solidFill>
                  <a:schemeClr val="tx1"/>
                </a:solidFill>
              </a:rPr>
              <a:t> </a:t>
            </a:r>
            <a:r>
              <a:rPr lang="en-US" sz="2200" b="1" i="1" dirty="0" err="1">
                <a:solidFill>
                  <a:schemeClr val="tx1"/>
                </a:solidFill>
              </a:rPr>
              <a:t>gloeosporioides</a:t>
            </a:r>
            <a:r>
              <a:rPr lang="en-US" sz="2200" b="1" i="1" dirty="0">
                <a:solidFill>
                  <a:schemeClr val="tx1"/>
                </a:solidFill>
              </a:rPr>
              <a:t> </a:t>
            </a:r>
            <a:r>
              <a:rPr lang="en-US" sz="2200" b="1" i="1" dirty="0" smtClean="0">
                <a:solidFill>
                  <a:schemeClr val="tx1"/>
                </a:solidFill>
              </a:rPr>
              <a:t/>
            </a:r>
            <a:br>
              <a:rPr lang="en-US" sz="2200" b="1" i="1" dirty="0" smtClean="0">
                <a:solidFill>
                  <a:schemeClr val="tx1"/>
                </a:solidFill>
              </a:rPr>
            </a:br>
            <a:r>
              <a:rPr lang="en-US" sz="2200" b="1" i="1" dirty="0" smtClean="0">
                <a:solidFill>
                  <a:schemeClr val="tx1"/>
                </a:solidFill>
              </a:rPr>
              <a:t>    </a:t>
            </a:r>
            <a:r>
              <a:rPr lang="en-US" sz="2200" b="1" i="1" dirty="0" err="1" smtClean="0">
                <a:solidFill>
                  <a:schemeClr val="tx1"/>
                </a:solidFill>
              </a:rPr>
              <a:t>Penzig</a:t>
            </a:r>
            <a:r>
              <a:rPr lang="en-US" sz="2200" b="1" i="1" dirty="0" smtClean="0">
                <a:solidFill>
                  <a:schemeClr val="tx1"/>
                </a:solidFill>
              </a:rPr>
              <a:t> </a:t>
            </a:r>
            <a:r>
              <a:rPr lang="en-US" sz="2200" b="1" i="1" dirty="0" err="1">
                <a:solidFill>
                  <a:schemeClr val="tx1"/>
                </a:solidFill>
              </a:rPr>
              <a:t>gây</a:t>
            </a:r>
            <a:r>
              <a:rPr lang="en-US" sz="2200" b="1" i="1" dirty="0">
                <a:solidFill>
                  <a:schemeClr val="tx1"/>
                </a:solidFill>
              </a:rPr>
              <a:t> </a:t>
            </a:r>
            <a:r>
              <a:rPr lang="en-US" sz="2200" b="1" i="1" dirty="0" err="1">
                <a:solidFill>
                  <a:schemeClr val="tx1"/>
                </a:solidFill>
              </a:rPr>
              <a:t>ra</a:t>
            </a:r>
            <a:r>
              <a:rPr lang="en-US" sz="2200" b="1" i="1" dirty="0">
                <a:solidFill>
                  <a:schemeClr val="tx1"/>
                </a:solidFill>
              </a:rPr>
              <a:t>, </a:t>
            </a:r>
            <a:r>
              <a:rPr lang="en-US" sz="2200" b="1" i="1" dirty="0" err="1">
                <a:solidFill>
                  <a:schemeClr val="tx1"/>
                </a:solidFill>
              </a:rPr>
              <a:t>giai</a:t>
            </a:r>
            <a:r>
              <a:rPr lang="en-US" sz="2200" b="1" i="1" dirty="0">
                <a:solidFill>
                  <a:schemeClr val="tx1"/>
                </a:solidFill>
              </a:rPr>
              <a:t> </a:t>
            </a:r>
            <a:r>
              <a:rPr lang="en-US" sz="2200" b="1" i="1" dirty="0" err="1">
                <a:solidFill>
                  <a:schemeClr val="tx1"/>
                </a:solidFill>
              </a:rPr>
              <a:t>đoạn</a:t>
            </a:r>
            <a:r>
              <a:rPr lang="en-US" sz="2200" b="1" i="1" dirty="0">
                <a:solidFill>
                  <a:schemeClr val="tx1"/>
                </a:solidFill>
              </a:rPr>
              <a:t> </a:t>
            </a:r>
            <a:r>
              <a:rPr lang="en-US" sz="2200" b="1" i="1" dirty="0" err="1">
                <a:solidFill>
                  <a:schemeClr val="tx1"/>
                </a:solidFill>
              </a:rPr>
              <a:t>toàn</a:t>
            </a:r>
            <a:r>
              <a:rPr lang="en-US" sz="2200" b="1" i="1" dirty="0">
                <a:solidFill>
                  <a:schemeClr val="tx1"/>
                </a:solidFill>
              </a:rPr>
              <a:t> </a:t>
            </a:r>
            <a:r>
              <a:rPr lang="en-US" sz="2200" b="1" i="1" dirty="0" err="1">
                <a:solidFill>
                  <a:schemeClr val="tx1"/>
                </a:solidFill>
              </a:rPr>
              <a:t>khuẩn</a:t>
            </a:r>
            <a:r>
              <a:rPr lang="en-US" sz="2200" b="1" i="1" dirty="0">
                <a:solidFill>
                  <a:schemeClr val="tx1"/>
                </a:solidFill>
              </a:rPr>
              <a:t> </a:t>
            </a:r>
            <a:r>
              <a:rPr lang="en-US" sz="2200" b="1" i="1" dirty="0" err="1">
                <a:solidFill>
                  <a:schemeClr val="tx1"/>
                </a:solidFill>
              </a:rPr>
              <a:t>là</a:t>
            </a:r>
            <a:r>
              <a:rPr lang="en-US" sz="2200" b="1" i="1" dirty="0">
                <a:solidFill>
                  <a:schemeClr val="tx1"/>
                </a:solidFill>
              </a:rPr>
              <a:t> </a:t>
            </a:r>
            <a:r>
              <a:rPr lang="en-US" sz="2200" b="1" i="1" dirty="0" err="1" smtClean="0">
                <a:solidFill>
                  <a:schemeClr val="tx1"/>
                </a:solidFill>
              </a:rPr>
              <a:t>Glomerella</a:t>
            </a:r>
            <a:r>
              <a:rPr lang="en-US" sz="2200" b="1" i="1" dirty="0" smtClean="0">
                <a:solidFill>
                  <a:schemeClr val="tx1"/>
                </a:solidFill>
              </a:rPr>
              <a:t/>
            </a:r>
            <a:br>
              <a:rPr lang="en-US" sz="2200" b="1" i="1" dirty="0" smtClean="0">
                <a:solidFill>
                  <a:schemeClr val="tx1"/>
                </a:solidFill>
              </a:rPr>
            </a:br>
            <a:r>
              <a:rPr lang="en-US" sz="2200" b="1" i="1" dirty="0" smtClean="0">
                <a:solidFill>
                  <a:schemeClr val="tx1"/>
                </a:solidFill>
              </a:rPr>
              <a:t>    </a:t>
            </a:r>
            <a:r>
              <a:rPr lang="en-US" sz="2200" b="1" i="1" dirty="0" err="1" smtClean="0">
                <a:solidFill>
                  <a:schemeClr val="tx1"/>
                </a:solidFill>
              </a:rPr>
              <a:t>cingulata</a:t>
            </a:r>
            <a:r>
              <a:rPr lang="en-US" sz="2200" b="1" i="1" dirty="0" smtClean="0">
                <a:solidFill>
                  <a:schemeClr val="tx1"/>
                </a:solidFill>
              </a:rPr>
              <a:t> </a:t>
            </a:r>
            <a:r>
              <a:rPr lang="en-US" sz="2200" b="1" i="1" dirty="0">
                <a:solidFill>
                  <a:schemeClr val="tx1"/>
                </a:solidFill>
              </a:rPr>
              <a:t>( </a:t>
            </a:r>
            <a:r>
              <a:rPr lang="en-US" sz="2200" b="1" i="1" dirty="0" err="1">
                <a:solidFill>
                  <a:schemeClr val="tx1"/>
                </a:solidFill>
              </a:rPr>
              <a:t>Stonem</a:t>
            </a:r>
            <a:r>
              <a:rPr lang="en-US" sz="2200" b="1" i="1" dirty="0">
                <a:solidFill>
                  <a:schemeClr val="tx1"/>
                </a:solidFill>
              </a:rPr>
              <a:t>) </a:t>
            </a:r>
            <a:r>
              <a:rPr lang="en-US" sz="2200" b="1" i="1" dirty="0" err="1">
                <a:solidFill>
                  <a:schemeClr val="tx1"/>
                </a:solidFill>
              </a:rPr>
              <a:t>Spauld</a:t>
            </a:r>
            <a:r>
              <a:rPr lang="en-US" sz="2200" b="1" i="1" dirty="0">
                <a:solidFill>
                  <a:schemeClr val="tx1"/>
                </a:solidFill>
              </a:rPr>
              <a:t> &amp; </a:t>
            </a:r>
            <a:r>
              <a:rPr lang="en-US" sz="2200" b="1" i="1" dirty="0" err="1">
                <a:solidFill>
                  <a:schemeClr val="tx1"/>
                </a:solidFill>
              </a:rPr>
              <a:t>Schrenk</a:t>
            </a:r>
            <a:r>
              <a:rPr lang="en-US" sz="2200" b="1" i="1" dirty="0">
                <a:solidFill>
                  <a:schemeClr val="tx1"/>
                </a:solidFill>
              </a:rPr>
              <a:t>.</a:t>
            </a:r>
          </a:p>
        </p:txBody>
      </p:sp>
      <p:sp>
        <p:nvSpPr>
          <p:cNvPr id="8" name="Content Placeholder 7"/>
          <p:cNvSpPr>
            <a:spLocks noGrp="1"/>
          </p:cNvSpPr>
          <p:nvPr>
            <p:ph idx="1"/>
          </p:nvPr>
        </p:nvSpPr>
        <p:spPr>
          <a:xfrm>
            <a:off x="1030514" y="3080378"/>
            <a:ext cx="10653486" cy="3777622"/>
          </a:xfrm>
        </p:spPr>
        <p:txBody>
          <a:bodyPr>
            <a:normAutofit/>
          </a:bodyPr>
          <a:lstStyle/>
          <a:p>
            <a:pPr marL="0" indent="0">
              <a:buNone/>
            </a:pPr>
            <a:r>
              <a:rPr lang="vi-VN" b="1" dirty="0"/>
              <a:t>Nấm chủ yếu gây hại chính trên các phần non của cây như chồi, lá, cành </a:t>
            </a:r>
            <a:r>
              <a:rPr lang="vi-VN" b="1" dirty="0" smtClean="0"/>
              <a:t>non </a:t>
            </a:r>
            <a:r>
              <a:rPr lang="vi-VN" b="1" dirty="0"/>
              <a:t>vào giai đoạn ra lá, trên bông và trái vào giai đoạn ra bông, tạo trái</a:t>
            </a:r>
            <a:r>
              <a:rPr lang="vi-VN" b="1" dirty="0" smtClean="0"/>
              <a:t>.</a:t>
            </a:r>
            <a:endParaRPr lang="en-US" b="1" dirty="0" smtClean="0"/>
          </a:p>
          <a:p>
            <a:pPr algn="ctr"/>
            <a:r>
              <a:rPr lang="en-US" b="1" dirty="0" smtClean="0">
                <a:solidFill>
                  <a:schemeClr val="accent6">
                    <a:lumMod val="50000"/>
                  </a:schemeClr>
                </a:solidFill>
              </a:rPr>
              <a:t>       TRIỆU CHỨNG</a:t>
            </a:r>
            <a:r>
              <a:rPr lang="en-US" b="1" dirty="0" smtClean="0"/>
              <a:t>: </a:t>
            </a:r>
            <a:r>
              <a:rPr lang="en-US" b="1" dirty="0" err="1" smtClean="0"/>
              <a:t>Đốm</a:t>
            </a:r>
            <a:r>
              <a:rPr lang="en-US" b="1" dirty="0" smtClean="0"/>
              <a:t> </a:t>
            </a:r>
            <a:r>
              <a:rPr lang="en-US" b="1" dirty="0" err="1" smtClean="0"/>
              <a:t>bệnh</a:t>
            </a:r>
            <a:r>
              <a:rPr lang="en-US" b="1" dirty="0" smtClean="0"/>
              <a:t> </a:t>
            </a:r>
            <a:r>
              <a:rPr lang="en-US" b="1" dirty="0" err="1" smtClean="0"/>
              <a:t>trên</a:t>
            </a:r>
            <a:r>
              <a:rPr lang="en-US" b="1" dirty="0" smtClean="0"/>
              <a:t> </a:t>
            </a:r>
            <a:r>
              <a:rPr lang="en-US" b="1" dirty="0" err="1" smtClean="0"/>
              <a:t>lá</a:t>
            </a:r>
            <a:r>
              <a:rPr lang="en-US" b="1" dirty="0" smtClean="0"/>
              <a:t> </a:t>
            </a:r>
            <a:r>
              <a:rPr lang="en-US" b="1" dirty="0" err="1" smtClean="0"/>
              <a:t>màu</a:t>
            </a:r>
            <a:r>
              <a:rPr lang="en-US" b="1" dirty="0" smtClean="0"/>
              <a:t> </a:t>
            </a:r>
            <a:r>
              <a:rPr lang="en-US" b="1" dirty="0" err="1" smtClean="0"/>
              <a:t>xám</a:t>
            </a:r>
            <a:r>
              <a:rPr lang="en-US" b="1" dirty="0" smtClean="0"/>
              <a:t> </a:t>
            </a:r>
            <a:r>
              <a:rPr lang="en-US" b="1" dirty="0" err="1" smtClean="0"/>
              <a:t>nâu,tròn</a:t>
            </a:r>
            <a:r>
              <a:rPr lang="en-US" b="1" dirty="0" smtClean="0"/>
              <a:t> hay </a:t>
            </a:r>
            <a:r>
              <a:rPr lang="en-US" b="1" dirty="0" err="1" smtClean="0"/>
              <a:t>có</a:t>
            </a:r>
            <a:r>
              <a:rPr lang="en-US" b="1" dirty="0" smtClean="0"/>
              <a:t> </a:t>
            </a:r>
            <a:r>
              <a:rPr lang="en-US" b="1" dirty="0" err="1" smtClean="0"/>
              <a:t>góc</a:t>
            </a:r>
            <a:r>
              <a:rPr lang="en-US" b="1" dirty="0" smtClean="0"/>
              <a:t> </a:t>
            </a:r>
            <a:r>
              <a:rPr lang="en-US" b="1" dirty="0" err="1" smtClean="0"/>
              <a:t>cạnh</a:t>
            </a:r>
            <a:r>
              <a:rPr lang="en-US" b="1" dirty="0" smtClean="0"/>
              <a:t> ,</a:t>
            </a:r>
            <a:r>
              <a:rPr lang="en-US" b="1" dirty="0" err="1" smtClean="0"/>
              <a:t>liên</a:t>
            </a:r>
            <a:r>
              <a:rPr lang="en-US" b="1" dirty="0" smtClean="0"/>
              <a:t> </a:t>
            </a:r>
            <a:r>
              <a:rPr lang="en-US" b="1" dirty="0" err="1" smtClean="0"/>
              <a:t>kết</a:t>
            </a:r>
            <a:r>
              <a:rPr lang="en-US" b="1" dirty="0" smtClean="0"/>
              <a:t> </a:t>
            </a:r>
            <a:r>
              <a:rPr lang="en-US" b="1" dirty="0" err="1" smtClean="0"/>
              <a:t>thành</a:t>
            </a:r>
            <a:r>
              <a:rPr lang="en-US" b="1" dirty="0" smtClean="0"/>
              <a:t> </a:t>
            </a:r>
            <a:r>
              <a:rPr lang="en-US" b="1" dirty="0" err="1" smtClean="0"/>
              <a:t>các</a:t>
            </a:r>
            <a:r>
              <a:rPr lang="en-US" b="1" dirty="0" smtClean="0"/>
              <a:t>   </a:t>
            </a:r>
            <a:r>
              <a:rPr lang="en-US" b="1" dirty="0" err="1" smtClean="0"/>
              <a:t>mảng</a:t>
            </a:r>
            <a:r>
              <a:rPr lang="en-US" b="1" dirty="0" smtClean="0"/>
              <a:t> </a:t>
            </a:r>
            <a:r>
              <a:rPr lang="en-US" b="1" dirty="0" err="1" smtClean="0"/>
              <a:t>màu</a:t>
            </a:r>
            <a:r>
              <a:rPr lang="en-US" b="1" dirty="0" smtClean="0"/>
              <a:t> </a:t>
            </a:r>
            <a:r>
              <a:rPr lang="en-US" b="1" dirty="0" err="1" smtClean="0"/>
              <a:t>khô</a:t>
            </a:r>
            <a:r>
              <a:rPr lang="en-US" b="1" dirty="0" smtClean="0"/>
              <a:t> </a:t>
            </a:r>
            <a:r>
              <a:rPr lang="en-US" b="1" dirty="0" err="1" smtClean="0"/>
              <a:t>tối,gây</a:t>
            </a:r>
            <a:r>
              <a:rPr lang="en-US" b="1" dirty="0" smtClean="0"/>
              <a:t> </a:t>
            </a:r>
            <a:r>
              <a:rPr lang="en-US" b="1" dirty="0" err="1" smtClean="0"/>
              <a:t>rạn</a:t>
            </a:r>
            <a:r>
              <a:rPr lang="en-US" b="1" dirty="0" smtClean="0"/>
              <a:t> </a:t>
            </a:r>
            <a:r>
              <a:rPr lang="en-US" b="1" dirty="0" err="1" smtClean="0"/>
              <a:t>nứt</a:t>
            </a:r>
            <a:r>
              <a:rPr lang="en-US" b="1" dirty="0" smtClean="0"/>
              <a:t>, </a:t>
            </a:r>
            <a:r>
              <a:rPr lang="en-US" b="1" dirty="0" err="1" smtClean="0"/>
              <a:t>thủng</a:t>
            </a:r>
            <a:r>
              <a:rPr lang="en-US" b="1" dirty="0" smtClean="0"/>
              <a:t> </a:t>
            </a:r>
            <a:r>
              <a:rPr lang="en-US" b="1" dirty="0" err="1" smtClean="0"/>
              <a:t>lá</a:t>
            </a:r>
            <a:endParaRPr lang="en-US" b="1" dirty="0" smtClean="0"/>
          </a:p>
          <a:p>
            <a:r>
              <a:rPr lang="en-US" b="1" dirty="0" smtClean="0"/>
              <a:t>               </a:t>
            </a:r>
            <a:r>
              <a:rPr lang="en-US" b="1" dirty="0" err="1" smtClean="0"/>
              <a:t>Biệm</a:t>
            </a:r>
            <a:r>
              <a:rPr lang="en-US" b="1" dirty="0" smtClean="0"/>
              <a:t> </a:t>
            </a:r>
            <a:r>
              <a:rPr lang="en-US" b="1" dirty="0" err="1" smtClean="0"/>
              <a:t>pháp</a:t>
            </a:r>
            <a:r>
              <a:rPr lang="en-US" b="1" dirty="0" smtClean="0"/>
              <a:t> :      </a:t>
            </a:r>
            <a:r>
              <a:rPr lang="en-US" b="1" dirty="0" err="1" smtClean="0"/>
              <a:t>vệ</a:t>
            </a:r>
            <a:r>
              <a:rPr lang="en-US" b="1" dirty="0" smtClean="0"/>
              <a:t> </a:t>
            </a:r>
            <a:r>
              <a:rPr lang="en-US" b="1" dirty="0" err="1" smtClean="0"/>
              <a:t>sinh</a:t>
            </a:r>
            <a:r>
              <a:rPr lang="en-US" b="1" dirty="0" smtClean="0"/>
              <a:t> </a:t>
            </a:r>
            <a:r>
              <a:rPr lang="en-US" b="1" dirty="0" err="1" smtClean="0"/>
              <a:t>vườn</a:t>
            </a:r>
            <a:endParaRPr lang="en-US" b="1" dirty="0" smtClean="0"/>
          </a:p>
          <a:p>
            <a:r>
              <a:rPr lang="en-US" b="1" dirty="0" smtClean="0"/>
              <a:t>                                          </a:t>
            </a:r>
            <a:r>
              <a:rPr lang="en-US" b="1" dirty="0" err="1" smtClean="0"/>
              <a:t>tỉa</a:t>
            </a:r>
            <a:r>
              <a:rPr lang="en-US" b="1" dirty="0" smtClean="0"/>
              <a:t> </a:t>
            </a:r>
            <a:r>
              <a:rPr lang="en-US" b="1" dirty="0" err="1" smtClean="0"/>
              <a:t>cành</a:t>
            </a:r>
            <a:r>
              <a:rPr lang="en-US" b="1" dirty="0" smtClean="0"/>
              <a:t> </a:t>
            </a:r>
          </a:p>
          <a:p>
            <a:r>
              <a:rPr lang="en-US" b="1" dirty="0" smtClean="0"/>
              <a:t>                                          </a:t>
            </a:r>
            <a:r>
              <a:rPr lang="en-US" b="1" dirty="0" err="1" smtClean="0"/>
              <a:t>phòng</a:t>
            </a:r>
            <a:r>
              <a:rPr lang="en-US" b="1" dirty="0" smtClean="0"/>
              <a:t> </a:t>
            </a:r>
            <a:r>
              <a:rPr lang="en-US" b="1" dirty="0" err="1"/>
              <a:t>trừ</a:t>
            </a:r>
            <a:r>
              <a:rPr lang="en-US" b="1" dirty="0"/>
              <a:t> </a:t>
            </a:r>
            <a:r>
              <a:rPr lang="en-US" b="1" dirty="0" err="1"/>
              <a:t>sớm</a:t>
            </a:r>
            <a:r>
              <a:rPr lang="en-US" b="1" dirty="0"/>
              <a:t> </a:t>
            </a:r>
            <a:r>
              <a:rPr lang="en-US" b="1" dirty="0" err="1"/>
              <a:t>bằng</a:t>
            </a:r>
            <a:r>
              <a:rPr lang="en-US" b="1" dirty="0"/>
              <a:t> </a:t>
            </a:r>
            <a:r>
              <a:rPr lang="en-US" b="1" dirty="0" err="1"/>
              <a:t>các</a:t>
            </a:r>
            <a:r>
              <a:rPr lang="en-US" b="1" dirty="0"/>
              <a:t> </a:t>
            </a:r>
            <a:r>
              <a:rPr lang="en-US" b="1" dirty="0" err="1"/>
              <a:t>thuốc</a:t>
            </a:r>
            <a:r>
              <a:rPr lang="en-US" b="1" dirty="0"/>
              <a:t> </a:t>
            </a:r>
            <a:r>
              <a:rPr lang="en-US" b="1" dirty="0" err="1"/>
              <a:t>đặc</a:t>
            </a:r>
            <a:r>
              <a:rPr lang="en-US" b="1" dirty="0"/>
              <a:t> </a:t>
            </a:r>
            <a:r>
              <a:rPr lang="en-US" b="1" dirty="0" err="1"/>
              <a:t>trị</a:t>
            </a:r>
            <a:r>
              <a:rPr lang="en-US" b="1" dirty="0"/>
              <a:t> </a:t>
            </a:r>
            <a:r>
              <a:rPr lang="en-US" b="1" dirty="0" err="1"/>
              <a:t>gốc</a:t>
            </a:r>
            <a:r>
              <a:rPr lang="en-US" b="1" dirty="0"/>
              <a:t> </a:t>
            </a:r>
            <a:r>
              <a:rPr lang="en-US" b="1" dirty="0" err="1"/>
              <a:t>Carbendazim</a:t>
            </a:r>
            <a:r>
              <a:rPr lang="en-US" b="1" dirty="0"/>
              <a:t> </a:t>
            </a:r>
            <a:r>
              <a:rPr lang="en-US" b="1" dirty="0" smtClean="0"/>
              <a:t>; </a:t>
            </a:r>
            <a:r>
              <a:rPr lang="en-US" b="1" dirty="0" err="1"/>
              <a:t>Thiophanate</a:t>
            </a:r>
            <a:r>
              <a:rPr lang="en-US" b="1" dirty="0"/>
              <a:t> methyl </a:t>
            </a:r>
            <a:r>
              <a:rPr lang="en-US" b="1" dirty="0" smtClean="0"/>
              <a:t>. </a:t>
            </a:r>
            <a:endParaRPr lang="en-US" b="1" dirty="0"/>
          </a:p>
        </p:txBody>
      </p:sp>
      <p:pic>
        <p:nvPicPr>
          <p:cNvPr id="23" name="Picture 22"/>
          <p:cNvPicPr>
            <a:picLocks noChangeAspect="1"/>
          </p:cNvPicPr>
          <p:nvPr/>
        </p:nvPicPr>
        <p:blipFill>
          <a:blip r:embed="rId2"/>
          <a:stretch>
            <a:fillRect/>
          </a:stretch>
        </p:blipFill>
        <p:spPr>
          <a:xfrm>
            <a:off x="8476286" y="333824"/>
            <a:ext cx="3008653" cy="2256490"/>
          </a:xfrm>
          <a:prstGeom prst="rect">
            <a:avLst/>
          </a:prstGeom>
        </p:spPr>
      </p:pic>
      <p:cxnSp>
        <p:nvCxnSpPr>
          <p:cNvPr id="26" name="Straight Arrow Connector 25"/>
          <p:cNvCxnSpPr/>
          <p:nvPr/>
        </p:nvCxnSpPr>
        <p:spPr>
          <a:xfrm>
            <a:off x="3701143" y="4688114"/>
            <a:ext cx="3773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701143" y="4688114"/>
            <a:ext cx="377371" cy="377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701143" y="4688114"/>
            <a:ext cx="377371" cy="6821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8673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heel(1)">
                                      <p:cBhvr>
                                        <p:cTn id="19" dur="20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wipe(down)">
                                      <p:cBhvr>
                                        <p:cTn id="24" dur="580">
                                          <p:stCondLst>
                                            <p:cond delay="0"/>
                                          </p:stCondLst>
                                        </p:cTn>
                                        <p:tgtEl>
                                          <p:spTgt spid="8">
                                            <p:txEl>
                                              <p:pRg st="1" end="1"/>
                                            </p:txEl>
                                          </p:spTgt>
                                        </p:tgtEl>
                                      </p:cBhvr>
                                    </p:animEffect>
                                    <p:anim calcmode="lin" valueType="num">
                                      <p:cBhvr>
                                        <p:cTn id="25"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xEl>
                                              <p:pRg st="1" end="1"/>
                                            </p:txEl>
                                          </p:spTgt>
                                        </p:tgtEl>
                                      </p:cBhvr>
                                      <p:to x="100000" y="60000"/>
                                    </p:animScale>
                                    <p:animScale>
                                      <p:cBhvr>
                                        <p:cTn id="31" dur="166" decel="50000">
                                          <p:stCondLst>
                                            <p:cond delay="676"/>
                                          </p:stCondLst>
                                        </p:cTn>
                                        <p:tgtEl>
                                          <p:spTgt spid="8">
                                            <p:txEl>
                                              <p:pRg st="1" end="1"/>
                                            </p:txEl>
                                          </p:spTgt>
                                        </p:tgtEl>
                                      </p:cBhvr>
                                      <p:to x="100000" y="100000"/>
                                    </p:animScale>
                                    <p:animScale>
                                      <p:cBhvr>
                                        <p:cTn id="32" dur="26">
                                          <p:stCondLst>
                                            <p:cond delay="1312"/>
                                          </p:stCondLst>
                                        </p:cTn>
                                        <p:tgtEl>
                                          <p:spTgt spid="8">
                                            <p:txEl>
                                              <p:pRg st="1" end="1"/>
                                            </p:txEl>
                                          </p:spTgt>
                                        </p:tgtEl>
                                      </p:cBhvr>
                                      <p:to x="100000" y="80000"/>
                                    </p:animScale>
                                    <p:animScale>
                                      <p:cBhvr>
                                        <p:cTn id="33" dur="166" decel="50000">
                                          <p:stCondLst>
                                            <p:cond delay="1338"/>
                                          </p:stCondLst>
                                        </p:cTn>
                                        <p:tgtEl>
                                          <p:spTgt spid="8">
                                            <p:txEl>
                                              <p:pRg st="1" end="1"/>
                                            </p:txEl>
                                          </p:spTgt>
                                        </p:tgtEl>
                                      </p:cBhvr>
                                      <p:to x="100000" y="100000"/>
                                    </p:animScale>
                                    <p:animScale>
                                      <p:cBhvr>
                                        <p:cTn id="34" dur="26">
                                          <p:stCondLst>
                                            <p:cond delay="1642"/>
                                          </p:stCondLst>
                                        </p:cTn>
                                        <p:tgtEl>
                                          <p:spTgt spid="8">
                                            <p:txEl>
                                              <p:pRg st="1" end="1"/>
                                            </p:txEl>
                                          </p:spTgt>
                                        </p:tgtEl>
                                      </p:cBhvr>
                                      <p:to x="100000" y="90000"/>
                                    </p:animScale>
                                    <p:animScale>
                                      <p:cBhvr>
                                        <p:cTn id="35" dur="166" decel="50000">
                                          <p:stCondLst>
                                            <p:cond delay="1668"/>
                                          </p:stCondLst>
                                        </p:cTn>
                                        <p:tgtEl>
                                          <p:spTgt spid="8">
                                            <p:txEl>
                                              <p:pRg st="1" end="1"/>
                                            </p:txEl>
                                          </p:spTgt>
                                        </p:tgtEl>
                                      </p:cBhvr>
                                      <p:to x="100000" y="100000"/>
                                    </p:animScale>
                                    <p:animScale>
                                      <p:cBhvr>
                                        <p:cTn id="36" dur="26">
                                          <p:stCondLst>
                                            <p:cond delay="1808"/>
                                          </p:stCondLst>
                                        </p:cTn>
                                        <p:tgtEl>
                                          <p:spTgt spid="8">
                                            <p:txEl>
                                              <p:pRg st="1" end="1"/>
                                            </p:txEl>
                                          </p:spTgt>
                                        </p:tgtEl>
                                      </p:cBhvr>
                                      <p:to x="100000" y="95000"/>
                                    </p:animScale>
                                    <p:animScale>
                                      <p:cBhvr>
                                        <p:cTn id="37" dur="166" decel="50000">
                                          <p:stCondLst>
                                            <p:cond delay="1834"/>
                                          </p:stCondLst>
                                        </p:cTn>
                                        <p:tgtEl>
                                          <p:spTgt spid="8">
                                            <p:txEl>
                                              <p:pRg st="1" end="1"/>
                                            </p:txEl>
                                          </p:spTgt>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 calcmode="lin" valueType="num">
                                      <p:cBhvr>
                                        <p:cTn id="42"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43"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44"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45" dur="1000"/>
                                        <p:tgtEl>
                                          <p:spTgt spid="8">
                                            <p:txEl>
                                              <p:pRg st="2" end="2"/>
                                            </p:txEl>
                                          </p:spTgt>
                                        </p:tgtEl>
                                      </p:cBhvr>
                                    </p:animEffect>
                                  </p:childTnLst>
                                </p:cTn>
                              </p:par>
                              <p:par>
                                <p:cTn id="46" presetID="31" presetClass="entr" presetSubtype="0" fill="hold" nodeType="withEffect">
                                  <p:stCondLst>
                                    <p:cond delay="0"/>
                                  </p:stCondLst>
                                  <p:childTnLst>
                                    <p:set>
                                      <p:cBhvr>
                                        <p:cTn id="47" dur="1" fill="hold">
                                          <p:stCondLst>
                                            <p:cond delay="0"/>
                                          </p:stCondLst>
                                        </p:cTn>
                                        <p:tgtEl>
                                          <p:spTgt spid="8">
                                            <p:txEl>
                                              <p:pRg st="3" end="3"/>
                                            </p:txEl>
                                          </p:spTgt>
                                        </p:tgtEl>
                                        <p:attrNameLst>
                                          <p:attrName>style.visibility</p:attrName>
                                        </p:attrNameLst>
                                      </p:cBhvr>
                                      <p:to>
                                        <p:strVal val="visible"/>
                                      </p:to>
                                    </p:set>
                                    <p:anim calcmode="lin" valueType="num">
                                      <p:cBhvr>
                                        <p:cTn id="48"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49"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50" dur="1000" fill="hold"/>
                                        <p:tgtEl>
                                          <p:spTgt spid="8">
                                            <p:txEl>
                                              <p:pRg st="3" end="3"/>
                                            </p:txEl>
                                          </p:spTgt>
                                        </p:tgtEl>
                                        <p:attrNameLst>
                                          <p:attrName>style.rotation</p:attrName>
                                        </p:attrNameLst>
                                      </p:cBhvr>
                                      <p:tavLst>
                                        <p:tav tm="0">
                                          <p:val>
                                            <p:fltVal val="90"/>
                                          </p:val>
                                        </p:tav>
                                        <p:tav tm="100000">
                                          <p:val>
                                            <p:fltVal val="0"/>
                                          </p:val>
                                        </p:tav>
                                      </p:tavLst>
                                    </p:anim>
                                    <p:animEffect transition="in" filter="fade">
                                      <p:cBhvr>
                                        <p:cTn id="51" dur="1000"/>
                                        <p:tgtEl>
                                          <p:spTgt spid="8">
                                            <p:txEl>
                                              <p:pRg st="3" end="3"/>
                                            </p:txEl>
                                          </p:spTgt>
                                        </p:tgtEl>
                                      </p:cBhvr>
                                    </p:animEffect>
                                  </p:childTnLst>
                                </p:cTn>
                              </p:par>
                              <p:par>
                                <p:cTn id="52" presetID="31" presetClass="entr" presetSubtype="0" fill="hold" nodeType="withEffect">
                                  <p:stCondLst>
                                    <p:cond delay="0"/>
                                  </p:stCondLst>
                                  <p:childTnLst>
                                    <p:set>
                                      <p:cBhvr>
                                        <p:cTn id="53" dur="1" fill="hold">
                                          <p:stCondLst>
                                            <p:cond delay="0"/>
                                          </p:stCondLst>
                                        </p:cTn>
                                        <p:tgtEl>
                                          <p:spTgt spid="8">
                                            <p:txEl>
                                              <p:pRg st="4" end="4"/>
                                            </p:txEl>
                                          </p:spTgt>
                                        </p:tgtEl>
                                        <p:attrNameLst>
                                          <p:attrName>style.visibility</p:attrName>
                                        </p:attrNameLst>
                                      </p:cBhvr>
                                      <p:to>
                                        <p:strVal val="visible"/>
                                      </p:to>
                                    </p:set>
                                    <p:anim calcmode="lin" valueType="num">
                                      <p:cBhvr>
                                        <p:cTn id="54"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55" dur="1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56" dur="1000" fill="hold"/>
                                        <p:tgtEl>
                                          <p:spTgt spid="8">
                                            <p:txEl>
                                              <p:pRg st="4" end="4"/>
                                            </p:txEl>
                                          </p:spTgt>
                                        </p:tgtEl>
                                        <p:attrNameLst>
                                          <p:attrName>style.rotation</p:attrName>
                                        </p:attrNameLst>
                                      </p:cBhvr>
                                      <p:tavLst>
                                        <p:tav tm="0">
                                          <p:val>
                                            <p:fltVal val="90"/>
                                          </p:val>
                                        </p:tav>
                                        <p:tav tm="100000">
                                          <p:val>
                                            <p:fltVal val="0"/>
                                          </p:val>
                                        </p:tav>
                                      </p:tavLst>
                                    </p:anim>
                                    <p:animEffect transition="in" filter="fade">
                                      <p:cBhvr>
                                        <p:cTn id="5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647" y="147592"/>
            <a:ext cx="8911687" cy="1280890"/>
          </a:xfrm>
        </p:spPr>
        <p:txBody>
          <a:bodyPr>
            <a:noAutofit/>
          </a:bodyPr>
          <a:lstStyle/>
          <a:p>
            <a:r>
              <a:rPr lang="vi-VN" sz="2000" u="sng" dirty="0">
                <a:solidFill>
                  <a:srgbClr val="00B050"/>
                </a:solidFill>
              </a:rPr>
              <a:t>Bệnh vàng lá </a:t>
            </a:r>
            <a:r>
              <a:rPr lang="vi-VN" sz="2000" dirty="0"/>
              <a:t>gân xanh do </a:t>
            </a:r>
            <a:r>
              <a:rPr lang="vi-VN" sz="2000" dirty="0">
                <a:solidFill>
                  <a:srgbClr val="7030A0"/>
                </a:solidFill>
              </a:rPr>
              <a:t>vi khuẩn Liberobacter asiaticum </a:t>
            </a:r>
            <a:r>
              <a:rPr lang="vi-VN" sz="2000" dirty="0"/>
              <a:t>sống trong mạch dẫn của cây, kết hợp với </a:t>
            </a:r>
            <a:r>
              <a:rPr lang="vi-VN" sz="2000" dirty="0">
                <a:solidFill>
                  <a:srgbClr val="7030A0"/>
                </a:solidFill>
              </a:rPr>
              <a:t>rầy chổng cánh Diaphorina citri </a:t>
            </a:r>
            <a:r>
              <a:rPr lang="vi-VN" sz="2000" dirty="0"/>
              <a:t>làm tác nhân truyền bệnh chủ yếu, </a:t>
            </a:r>
            <a:r>
              <a:rPr lang="vi-VN" sz="2000" dirty="0" smtClean="0"/>
              <a:t>. </a:t>
            </a:r>
            <a:r>
              <a:rPr lang="vi-VN" sz="2000" dirty="0"/>
              <a:t>Bệnh làm </a:t>
            </a:r>
            <a:r>
              <a:rPr lang="vi-VN" sz="2000" dirty="0" smtClean="0"/>
              <a:t>tắt </a:t>
            </a:r>
            <a:r>
              <a:rPr lang="vi-VN" sz="2000" dirty="0"/>
              <a:t>nghẽn quá trình vận chuyển dinh dưỡng làm thiệt hại đến sinh trưởng và phát triển của cây.</a:t>
            </a:r>
            <a:endParaRPr lang="en-US" sz="2000" dirty="0"/>
          </a:p>
        </p:txBody>
      </p:sp>
      <p:cxnSp>
        <p:nvCxnSpPr>
          <p:cNvPr id="7" name="Straight Connector 6"/>
          <p:cNvCxnSpPr/>
          <p:nvPr/>
        </p:nvCxnSpPr>
        <p:spPr>
          <a:xfrm flipV="1">
            <a:off x="180304" y="1414943"/>
            <a:ext cx="6910495" cy="1287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221441" y="1427821"/>
            <a:ext cx="0" cy="5430179"/>
          </a:xfrm>
          <a:prstGeom prst="line">
            <a:avLst/>
          </a:prstGeom>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1441" y="1155324"/>
            <a:ext cx="4593355" cy="257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ontent Placeholder 17"/>
          <p:cNvSpPr>
            <a:spLocks noGrp="1"/>
          </p:cNvSpPr>
          <p:nvPr>
            <p:ph idx="1"/>
          </p:nvPr>
        </p:nvSpPr>
        <p:spPr>
          <a:xfrm>
            <a:off x="180304" y="1684150"/>
            <a:ext cx="6793933" cy="3777622"/>
          </a:xfrm>
        </p:spPr>
        <p:txBody>
          <a:bodyPr>
            <a:normAutofit fontScale="62500" lnSpcReduction="20000"/>
          </a:bodyPr>
          <a:lstStyle/>
          <a:p>
            <a:r>
              <a:rPr lang="vi-VN" sz="2900" b="1" dirty="0">
                <a:solidFill>
                  <a:srgbClr val="002060"/>
                </a:solidFill>
                <a:effectLst>
                  <a:outerShdw blurRad="38100" dist="38100" dir="2700000" algn="tl">
                    <a:srgbClr val="000000">
                      <a:alpha val="43137"/>
                    </a:srgbClr>
                  </a:outerShdw>
                </a:effectLst>
              </a:rPr>
              <a:t>Trên lá</a:t>
            </a:r>
            <a:r>
              <a:rPr lang="vi-VN" sz="2000" b="1" dirty="0">
                <a:solidFill>
                  <a:srgbClr val="002060"/>
                </a:solidFill>
                <a:effectLst>
                  <a:outerShdw blurRad="38100" dist="38100" dir="2700000" algn="tl">
                    <a:srgbClr val="000000">
                      <a:alpha val="43137"/>
                    </a:srgbClr>
                  </a:outerShdw>
                </a:effectLst>
              </a:rPr>
              <a:t>: </a:t>
            </a:r>
            <a:r>
              <a:rPr lang="vi-VN" sz="3200" b="1" dirty="0">
                <a:effectLst>
                  <a:outerShdw blurRad="38100" dist="38100" dir="2700000" algn="tl">
                    <a:srgbClr val="000000">
                      <a:alpha val="43137"/>
                    </a:srgbClr>
                  </a:outerShdw>
                </a:effectLst>
              </a:rPr>
              <a:t>Cây có múi bị bệnh vàng lá gân xanh phiến lá sẽ hẹp và nhọn như hình tai thỏ, </a:t>
            </a:r>
          </a:p>
          <a:p>
            <a:r>
              <a:rPr lang="vi-VN" sz="2900" b="1" dirty="0">
                <a:solidFill>
                  <a:srgbClr val="002060"/>
                </a:solidFill>
                <a:effectLst>
                  <a:outerShdw blurRad="38100" dist="38100" dir="2700000" algn="tl">
                    <a:srgbClr val="000000">
                      <a:alpha val="43137"/>
                    </a:srgbClr>
                  </a:outerShdw>
                </a:effectLst>
              </a:rPr>
              <a:t>Trên quả: </a:t>
            </a:r>
            <a:r>
              <a:rPr lang="vi-VN" sz="3200" b="1" dirty="0">
                <a:effectLst>
                  <a:outerShdw blurRad="38100" dist="38100" dir="2700000" algn="tl">
                    <a:srgbClr val="000000">
                      <a:alpha val="43137"/>
                    </a:srgbClr>
                  </a:outerShdw>
                </a:effectLst>
              </a:rPr>
              <a:t>Cây bị bệnh sẽ ra hoa nhiều đợt hơn so với cây bình thường,. Mắc bệnh vàng lá gân xanh sẽ khiến quả của cây có múi nhỏ, hạt thường bị thui đi và có màu nâu.</a:t>
            </a:r>
          </a:p>
          <a:p>
            <a:r>
              <a:rPr lang="vi-VN" sz="2900" b="1" dirty="0">
                <a:solidFill>
                  <a:srgbClr val="002060"/>
                </a:solidFill>
                <a:effectLst>
                  <a:outerShdw blurRad="38100" dist="38100" dir="2700000" algn="tl">
                    <a:srgbClr val="000000">
                      <a:alpha val="43137"/>
                    </a:srgbClr>
                  </a:outerShdw>
                </a:effectLst>
              </a:rPr>
              <a:t>Trên rễ: </a:t>
            </a:r>
            <a:r>
              <a:rPr lang="vi-VN" sz="3100" b="1" dirty="0">
                <a:effectLst>
                  <a:outerShdw blurRad="38100" dist="38100" dir="2700000" algn="tl">
                    <a:srgbClr val="000000">
                      <a:alpha val="43137"/>
                    </a:srgbClr>
                  </a:outerShdw>
                </a:effectLst>
              </a:rPr>
              <a:t>Khi bị bệnh tấn công, rễ sẽ dần bị thối, </a:t>
            </a:r>
          </a:p>
          <a:p>
            <a:r>
              <a:rPr lang="vi-VN" sz="2900" b="1" dirty="0">
                <a:solidFill>
                  <a:srgbClr val="FF0000"/>
                </a:solidFill>
                <a:effectLst>
                  <a:outerShdw blurRad="38100" dist="38100" dir="2700000" algn="tl">
                    <a:srgbClr val="000000">
                      <a:alpha val="43137"/>
                    </a:srgbClr>
                  </a:outerShdw>
                </a:effectLst>
              </a:rPr>
              <a:t> BIỆN PHÁP KHẮC PHỤC:</a:t>
            </a:r>
          </a:p>
          <a:p>
            <a:r>
              <a:rPr lang="vi-VN" sz="2000" b="1" dirty="0">
                <a:effectLst>
                  <a:outerShdw blurRad="38100" dist="38100" dir="2700000" algn="tl">
                    <a:srgbClr val="000000">
                      <a:alpha val="43137"/>
                    </a:srgbClr>
                  </a:outerShdw>
                </a:effectLst>
              </a:rPr>
              <a:t>       </a:t>
            </a:r>
            <a:r>
              <a:rPr lang="vi-VN" sz="2900" b="1" dirty="0">
                <a:effectLst>
                  <a:outerShdw blurRad="38100" dist="38100" dir="2700000" algn="tl">
                    <a:srgbClr val="000000">
                      <a:alpha val="43137"/>
                    </a:srgbClr>
                  </a:outerShdw>
                </a:effectLst>
              </a:rPr>
              <a:t>- dùng thuốc đặc trị</a:t>
            </a:r>
          </a:p>
          <a:p>
            <a:r>
              <a:rPr lang="vi-VN" sz="2900" b="1" dirty="0">
                <a:effectLst>
                  <a:outerShdw blurRad="38100" dist="38100" dir="2700000" algn="tl">
                    <a:srgbClr val="000000">
                      <a:alpha val="43137"/>
                    </a:srgbClr>
                  </a:outerShdw>
                </a:effectLst>
              </a:rPr>
              <a:t>      -có hệ thống, rãnh thoát nước tốt</a:t>
            </a:r>
          </a:p>
          <a:p>
            <a:r>
              <a:rPr lang="vi-VN" sz="2900" b="1" dirty="0">
                <a:effectLst>
                  <a:outerShdw blurRad="38100" dist="38100" dir="2700000" algn="tl">
                    <a:srgbClr val="000000">
                      <a:alpha val="43137"/>
                    </a:srgbClr>
                  </a:outerShdw>
                </a:effectLst>
              </a:rPr>
              <a:t>       -tỉa cành </a:t>
            </a:r>
          </a:p>
          <a:p>
            <a:endParaRPr lang="en-US"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6916" y="3735092"/>
            <a:ext cx="1914525" cy="310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170975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 calcmode="lin" valueType="num">
                                      <p:cBhvr additive="base">
                                        <p:cTn id="1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animEffect transition="in" filter="fade">
                                      <p:cBhvr>
                                        <p:cTn id="25" dur="1000"/>
                                        <p:tgtEl>
                                          <p:spTgt spid="18">
                                            <p:txEl>
                                              <p:pRg st="1" end="1"/>
                                            </p:txEl>
                                          </p:spTgt>
                                        </p:tgtEl>
                                      </p:cBhvr>
                                    </p:animEffect>
                                    <p:anim calcmode="lin" valueType="num">
                                      <p:cBhvr>
                                        <p:cTn id="26"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8">
                                            <p:txEl>
                                              <p:pRg st="2" end="2"/>
                                            </p:txEl>
                                          </p:spTgt>
                                        </p:tgtEl>
                                        <p:attrNameLst>
                                          <p:attrName>style.visibility</p:attrName>
                                        </p:attrNameLst>
                                      </p:cBhvr>
                                      <p:to>
                                        <p:strVal val="visible"/>
                                      </p:to>
                                    </p:set>
                                    <p:anim calcmode="lin" valueType="num">
                                      <p:cBhvr additive="base">
                                        <p:cTn id="3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8">
                                            <p:txEl>
                                              <p:pRg st="3" end="3"/>
                                            </p:txEl>
                                          </p:spTgt>
                                        </p:tgtEl>
                                        <p:attrNameLst>
                                          <p:attrName>style.visibility</p:attrName>
                                        </p:attrNameLst>
                                      </p:cBhvr>
                                      <p:to>
                                        <p:strVal val="visible"/>
                                      </p:to>
                                    </p:set>
                                    <p:animEffect transition="in" filter="fade">
                                      <p:cBhvr>
                                        <p:cTn id="38" dur="1000"/>
                                        <p:tgtEl>
                                          <p:spTgt spid="18">
                                            <p:txEl>
                                              <p:pRg st="3" end="3"/>
                                            </p:txEl>
                                          </p:spTgt>
                                        </p:tgtEl>
                                      </p:cBhvr>
                                    </p:animEffect>
                                    <p:anim calcmode="lin" valueType="num">
                                      <p:cBhvr>
                                        <p:cTn id="39"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8">
                                            <p:txEl>
                                              <p:pRg st="4" end="4"/>
                                            </p:txEl>
                                          </p:spTgt>
                                        </p:tgtEl>
                                        <p:attrNameLst>
                                          <p:attrName>style.visibility</p:attrName>
                                        </p:attrNameLst>
                                      </p:cBhvr>
                                      <p:to>
                                        <p:strVal val="visible"/>
                                      </p:to>
                                    </p:set>
                                    <p:anim calcmode="lin" valueType="num">
                                      <p:cBhvr additive="base">
                                        <p:cTn id="45"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030"/>
                                        </p:tgtEl>
                                        <p:attrNameLst>
                                          <p:attrName>style.visibility</p:attrName>
                                        </p:attrNameLst>
                                      </p:cBhvr>
                                      <p:to>
                                        <p:strVal val="visible"/>
                                      </p:to>
                                    </p:set>
                                    <p:animEffect transition="in" filter="fade">
                                      <p:cBhvr>
                                        <p:cTn id="51" dur="1000"/>
                                        <p:tgtEl>
                                          <p:spTgt spid="1030"/>
                                        </p:tgtEl>
                                      </p:cBhvr>
                                    </p:animEffect>
                                    <p:anim calcmode="lin" valueType="num">
                                      <p:cBhvr>
                                        <p:cTn id="52" dur="1000" fill="hold"/>
                                        <p:tgtEl>
                                          <p:spTgt spid="1030"/>
                                        </p:tgtEl>
                                        <p:attrNameLst>
                                          <p:attrName>ppt_x</p:attrName>
                                        </p:attrNameLst>
                                      </p:cBhvr>
                                      <p:tavLst>
                                        <p:tav tm="0">
                                          <p:val>
                                            <p:strVal val="#ppt_x"/>
                                          </p:val>
                                        </p:tav>
                                        <p:tav tm="100000">
                                          <p:val>
                                            <p:strVal val="#ppt_x"/>
                                          </p:val>
                                        </p:tav>
                                      </p:tavLst>
                                    </p:anim>
                                    <p:anim calcmode="lin" valueType="num">
                                      <p:cBhvr>
                                        <p:cTn id="53"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18">
                                            <p:txEl>
                                              <p:pRg st="5" end="5"/>
                                            </p:txEl>
                                          </p:spTgt>
                                        </p:tgtEl>
                                        <p:attrNameLst>
                                          <p:attrName>style.visibility</p:attrName>
                                        </p:attrNameLst>
                                      </p:cBhvr>
                                      <p:to>
                                        <p:strVal val="visible"/>
                                      </p:to>
                                    </p:set>
                                    <p:animEffect transition="in" filter="wipe(down)">
                                      <p:cBhvr>
                                        <p:cTn id="58" dur="580">
                                          <p:stCondLst>
                                            <p:cond delay="0"/>
                                          </p:stCondLst>
                                        </p:cTn>
                                        <p:tgtEl>
                                          <p:spTgt spid="18">
                                            <p:txEl>
                                              <p:pRg st="5" end="5"/>
                                            </p:txEl>
                                          </p:spTgt>
                                        </p:tgtEl>
                                      </p:cBhvr>
                                    </p:animEffect>
                                    <p:anim calcmode="lin" valueType="num">
                                      <p:cBhvr>
                                        <p:cTn id="59" dur="1822" tmFilter="0,0; 0.14,0.36; 0.43,0.73; 0.71,0.91; 1.0,1.0">
                                          <p:stCondLst>
                                            <p:cond delay="0"/>
                                          </p:stCondLst>
                                        </p:cTn>
                                        <p:tgtEl>
                                          <p:spTgt spid="18">
                                            <p:txEl>
                                              <p:pRg st="5" end="5"/>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8">
                                            <p:txEl>
                                              <p:pRg st="5" end="5"/>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8">
                                            <p:txEl>
                                              <p:pRg st="5" end="5"/>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8">
                                            <p:txEl>
                                              <p:pRg st="5" end="5"/>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8">
                                            <p:txEl>
                                              <p:pRg st="5" end="5"/>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18">
                                            <p:txEl>
                                              <p:pRg st="5" end="5"/>
                                            </p:txEl>
                                          </p:spTgt>
                                        </p:tgtEl>
                                      </p:cBhvr>
                                      <p:to x="100000" y="60000"/>
                                    </p:animScale>
                                    <p:animScale>
                                      <p:cBhvr>
                                        <p:cTn id="65" dur="166" decel="50000">
                                          <p:stCondLst>
                                            <p:cond delay="676"/>
                                          </p:stCondLst>
                                        </p:cTn>
                                        <p:tgtEl>
                                          <p:spTgt spid="18">
                                            <p:txEl>
                                              <p:pRg st="5" end="5"/>
                                            </p:txEl>
                                          </p:spTgt>
                                        </p:tgtEl>
                                      </p:cBhvr>
                                      <p:to x="100000" y="100000"/>
                                    </p:animScale>
                                    <p:animScale>
                                      <p:cBhvr>
                                        <p:cTn id="66" dur="26">
                                          <p:stCondLst>
                                            <p:cond delay="1312"/>
                                          </p:stCondLst>
                                        </p:cTn>
                                        <p:tgtEl>
                                          <p:spTgt spid="18">
                                            <p:txEl>
                                              <p:pRg st="5" end="5"/>
                                            </p:txEl>
                                          </p:spTgt>
                                        </p:tgtEl>
                                      </p:cBhvr>
                                      <p:to x="100000" y="80000"/>
                                    </p:animScale>
                                    <p:animScale>
                                      <p:cBhvr>
                                        <p:cTn id="67" dur="166" decel="50000">
                                          <p:stCondLst>
                                            <p:cond delay="1338"/>
                                          </p:stCondLst>
                                        </p:cTn>
                                        <p:tgtEl>
                                          <p:spTgt spid="18">
                                            <p:txEl>
                                              <p:pRg st="5" end="5"/>
                                            </p:txEl>
                                          </p:spTgt>
                                        </p:tgtEl>
                                      </p:cBhvr>
                                      <p:to x="100000" y="100000"/>
                                    </p:animScale>
                                    <p:animScale>
                                      <p:cBhvr>
                                        <p:cTn id="68" dur="26">
                                          <p:stCondLst>
                                            <p:cond delay="1642"/>
                                          </p:stCondLst>
                                        </p:cTn>
                                        <p:tgtEl>
                                          <p:spTgt spid="18">
                                            <p:txEl>
                                              <p:pRg st="5" end="5"/>
                                            </p:txEl>
                                          </p:spTgt>
                                        </p:tgtEl>
                                      </p:cBhvr>
                                      <p:to x="100000" y="90000"/>
                                    </p:animScale>
                                    <p:animScale>
                                      <p:cBhvr>
                                        <p:cTn id="69" dur="166" decel="50000">
                                          <p:stCondLst>
                                            <p:cond delay="1668"/>
                                          </p:stCondLst>
                                        </p:cTn>
                                        <p:tgtEl>
                                          <p:spTgt spid="18">
                                            <p:txEl>
                                              <p:pRg st="5" end="5"/>
                                            </p:txEl>
                                          </p:spTgt>
                                        </p:tgtEl>
                                      </p:cBhvr>
                                      <p:to x="100000" y="100000"/>
                                    </p:animScale>
                                    <p:animScale>
                                      <p:cBhvr>
                                        <p:cTn id="70" dur="26">
                                          <p:stCondLst>
                                            <p:cond delay="1808"/>
                                          </p:stCondLst>
                                        </p:cTn>
                                        <p:tgtEl>
                                          <p:spTgt spid="18">
                                            <p:txEl>
                                              <p:pRg st="5" end="5"/>
                                            </p:txEl>
                                          </p:spTgt>
                                        </p:tgtEl>
                                      </p:cBhvr>
                                      <p:to x="100000" y="95000"/>
                                    </p:animScale>
                                    <p:animScale>
                                      <p:cBhvr>
                                        <p:cTn id="71" dur="166" decel="50000">
                                          <p:stCondLst>
                                            <p:cond delay="1834"/>
                                          </p:stCondLst>
                                        </p:cTn>
                                        <p:tgtEl>
                                          <p:spTgt spid="18">
                                            <p:txEl>
                                              <p:pRg st="5" end="5"/>
                                            </p:txEl>
                                          </p:spTgt>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18">
                                            <p:txEl>
                                              <p:pRg st="6" end="6"/>
                                            </p:txEl>
                                          </p:spTgt>
                                        </p:tgtEl>
                                        <p:attrNameLst>
                                          <p:attrName>style.visibility</p:attrName>
                                        </p:attrNameLst>
                                      </p:cBhvr>
                                      <p:to>
                                        <p:strVal val="visible"/>
                                      </p:to>
                                    </p:set>
                                    <p:animEffect transition="in" filter="barn(inVertical)">
                                      <p:cBhvr>
                                        <p:cTn id="76"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858" y="211986"/>
            <a:ext cx="8911687" cy="1280890"/>
          </a:xfrm>
        </p:spPr>
        <p:txBody>
          <a:bodyPr>
            <a:noAutofit/>
          </a:bodyPr>
          <a:lstStyle/>
          <a:p>
            <a:pPr algn="ctr"/>
            <a:r>
              <a:rPr lang="vi-VN" sz="1800" b="1" dirty="0">
                <a:ln w="18000">
                  <a:solidFill>
                    <a:srgbClr val="7030A0"/>
                  </a:solidFill>
                  <a:prstDash val="solid"/>
                  <a:miter lim="800000"/>
                </a:ln>
                <a:solidFill>
                  <a:srgbClr val="00B050"/>
                </a:solidFill>
                <a:effectLst>
                  <a:outerShdw blurRad="25500" dist="23000" dir="7020000" algn="tl">
                    <a:srgbClr val="000000">
                      <a:alpha val="50000"/>
                    </a:srgbClr>
                  </a:outerShdw>
                </a:effectLst>
              </a:rPr>
              <a:t>BỆNH THÁN THƯ </a:t>
            </a:r>
            <a:r>
              <a:rPr lang="en-US" sz="2000" b="1" dirty="0" smtClean="0"/>
              <a:t>:</a:t>
            </a:r>
            <a:r>
              <a:rPr lang="vi-VN" sz="2000" b="1" dirty="0"/>
              <a:t>Bệnh thán thư trên cây có múi do nấm Colletotrichum gloeosporioides gây ra, bệnh chủ yếu gây hại trên lá và quả của cây. Bệnh thán thư phát triển và gây hại nhiều trong mùa mưa, nấm bệnh tồn tại trong tàn dư thực vật, có thể lây lan bởi </a:t>
            </a:r>
            <a:r>
              <a:rPr lang="vi-VN" sz="2000" b="1" dirty="0" smtClean="0"/>
              <a:t>gió</a:t>
            </a:r>
            <a:endParaRPr lang="en-US" sz="2000" b="1" dirty="0"/>
          </a:p>
        </p:txBody>
      </p:sp>
      <p:pic>
        <p:nvPicPr>
          <p:cNvPr id="9" name="Content Placeholder 8"/>
          <p:cNvPicPr>
            <a:picLocks noGrp="1" noChangeAspect="1"/>
          </p:cNvPicPr>
          <p:nvPr>
            <p:ph idx="1"/>
          </p:nvPr>
        </p:nvPicPr>
        <p:blipFill>
          <a:blip r:embed="rId2"/>
          <a:stretch>
            <a:fillRect/>
          </a:stretch>
        </p:blipFill>
        <p:spPr>
          <a:xfrm>
            <a:off x="1769069" y="2045379"/>
            <a:ext cx="1987073" cy="1490305"/>
          </a:xfrm>
          <a:prstGeom prst="rect">
            <a:avLst/>
          </a:prstGeom>
        </p:spPr>
      </p:pic>
      <p:pic>
        <p:nvPicPr>
          <p:cNvPr id="10" name="Picture 9"/>
          <p:cNvPicPr>
            <a:picLocks noChangeAspect="1"/>
          </p:cNvPicPr>
          <p:nvPr/>
        </p:nvPicPr>
        <p:blipFill>
          <a:blip r:embed="rId3"/>
          <a:stretch>
            <a:fillRect/>
          </a:stretch>
        </p:blipFill>
        <p:spPr>
          <a:xfrm>
            <a:off x="8520282" y="3464587"/>
            <a:ext cx="3464530" cy="2474665"/>
          </a:xfrm>
          <a:prstGeom prst="rect">
            <a:avLst/>
          </a:prstGeom>
        </p:spPr>
      </p:pic>
      <p:sp>
        <p:nvSpPr>
          <p:cNvPr id="11" name="Rectangle 10"/>
          <p:cNvSpPr/>
          <p:nvPr/>
        </p:nvSpPr>
        <p:spPr>
          <a:xfrm>
            <a:off x="6395381" y="1827553"/>
            <a:ext cx="5589431" cy="1631216"/>
          </a:xfrm>
          <a:prstGeom prst="rect">
            <a:avLst/>
          </a:prstGeom>
        </p:spPr>
        <p:txBody>
          <a:bodyPr wrap="square">
            <a:spAutoFit/>
          </a:bodyPr>
          <a:lstStyle/>
          <a:p>
            <a:r>
              <a:rPr lang="vi-VN" b="0" i="0" dirty="0" smtClean="0">
                <a:solidFill>
                  <a:srgbClr val="222222"/>
                </a:solidFill>
                <a:effectLst/>
                <a:latin typeface="arial" panose="020B0604020202020204" pitchFamily="34" charset="0"/>
              </a:rPr>
              <a:t> </a:t>
            </a:r>
            <a:r>
              <a:rPr lang="vi-VN" sz="2000" b="1" i="0" dirty="0" smtClean="0">
                <a:solidFill>
                  <a:srgbClr val="222222"/>
                </a:solidFill>
                <a:effectLst/>
                <a:latin typeface="arial" panose="020B0604020202020204" pitchFamily="34" charset="0"/>
              </a:rPr>
              <a:t>Nấm chủ yếu gây hại chính trên các phần non của cây như chồi, lá, cành non... Thán thư là bệnh quan trọng và gây hại phổ biến trên xoài, nhất là vườn ít được chăm sóc.</a:t>
            </a:r>
            <a:endParaRPr lang="en-US" sz="2000" b="1" dirty="0"/>
          </a:p>
        </p:txBody>
      </p:sp>
      <p:cxnSp>
        <p:nvCxnSpPr>
          <p:cNvPr id="13" name="Straight Connector 12"/>
          <p:cNvCxnSpPr/>
          <p:nvPr/>
        </p:nvCxnSpPr>
        <p:spPr>
          <a:xfrm>
            <a:off x="206062" y="1755171"/>
            <a:ext cx="11985938" cy="25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034290" y="1755171"/>
            <a:ext cx="24646" cy="19024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34290" y="3642799"/>
            <a:ext cx="22756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16200000" flipH="1">
            <a:off x="7946575" y="4021011"/>
            <a:ext cx="4611945" cy="38851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021033" y="3886311"/>
            <a:ext cx="6836608" cy="1631216"/>
          </a:xfrm>
          <a:prstGeom prst="rect">
            <a:avLst/>
          </a:prstGeom>
        </p:spPr>
        <p:txBody>
          <a:bodyPr wrap="square">
            <a:spAutoFit/>
          </a:bodyPr>
          <a:lstStyle/>
          <a:p>
            <a:r>
              <a:rPr lang="vi-VN" sz="2000" dirty="0" smtClean="0">
                <a:solidFill>
                  <a:srgbClr val="CC0000"/>
                </a:solidFill>
              </a:rPr>
              <a:t>Biện pháp phòng trừ</a:t>
            </a:r>
            <a:r>
              <a:rPr lang="vi-VN" sz="2000" dirty="0" smtClean="0"/>
              <a:t>:</a:t>
            </a:r>
          </a:p>
          <a:p>
            <a:pPr algn="ctr"/>
            <a:r>
              <a:rPr lang="vi-VN" sz="2000" dirty="0" smtClean="0"/>
              <a:t>- </a:t>
            </a:r>
            <a:r>
              <a:rPr lang="vi-VN" sz="2000" b="1" dirty="0" smtClean="0"/>
              <a:t>Tạo vườn cây thông thoáng. Tiêu hủy các phần bệnh để tránh lây lan.</a:t>
            </a:r>
          </a:p>
          <a:p>
            <a:pPr algn="ctr"/>
            <a:r>
              <a:rPr lang="vi-VN" sz="2000" b="1" dirty="0" smtClean="0"/>
              <a:t>Phun thuốc khi bệnh chớm xuất hiện hay phun phòng khi thời tiết thuân lợi cho bệnh phát triển</a:t>
            </a:r>
            <a:endParaRPr lang="en-US" sz="2000" b="1" dirty="0"/>
          </a:p>
        </p:txBody>
      </p:sp>
    </p:spTree>
    <p:extLst>
      <p:ext uri="{BB962C8B-B14F-4D97-AF65-F5344CB8AC3E}">
        <p14:creationId xmlns:p14="http://schemas.microsoft.com/office/powerpoint/2010/main" val="14026131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Công nghệ lớp 9d.pptx 123</Template>
  <TotalTime>197</TotalTime>
  <Words>429</Words>
  <Application>Microsoft Office PowerPoint</Application>
  <PresentationFormat>Custom</PresentationFormat>
  <Paragraphs>30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Wisp</vt:lpstr>
      <vt:lpstr>    Công nghệ lớp 9d</vt:lpstr>
      <vt:lpstr>Các loại bệnh ở cây ăn quả </vt:lpstr>
      <vt:lpstr>           1) Bệnh thán thư hạt xoài     Bệnh do nấm bất toàn Colletotrichum gloeosporioides      Penzig gây ra, giai đoạn toàn khuẩn là Glomerella     cingulata ( Stonem) Spauld &amp; Schrenk.</vt:lpstr>
      <vt:lpstr>Bệnh vàng lá gân xanh do vi khuẩn Liberobacter asiaticum sống trong mạch dẫn của cây, kết hợp với rầy chổng cánh Diaphorina citri làm tác nhân truyền bệnh chủ yếu, . Bệnh làm tắt nghẽn quá trình vận chuyển dinh dưỡng làm thiệt hại đến sinh trưởng và phát triển của cây.</vt:lpstr>
      <vt:lpstr>BỆNH THÁN THƯ :Bệnh thán thư trên cây có múi do nấm Colletotrichum gloeosporioides gây ra, bệnh chủ yếu gây hại trên lá và quả của cây. Bệnh thán thư phát triển và gây hại nhiều trong mùa mưa, nấm bệnh tồn tại trong tàn dư thực vật, có thể lây lan bởi gió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Công nghệ lớp 9d</dc:title>
  <dc:creator>Ngô Trọng Nghĩa</dc:creator>
  <cp:lastModifiedBy>Lenovo</cp:lastModifiedBy>
  <cp:revision>22</cp:revision>
  <dcterms:created xsi:type="dcterms:W3CDTF">2020-01-06T11:33:31Z</dcterms:created>
  <dcterms:modified xsi:type="dcterms:W3CDTF">2020-03-06T14:11:39Z</dcterms:modified>
</cp:coreProperties>
</file>